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Open Sans" panose="020B0606030504020204" pitchFamily="34" charset="0"/>
      <p:regular r:id="rId19"/>
    </p:embeddedFont>
    <p:embeddedFont>
      <p:font typeface="Open Sans 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816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26.08.2025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CAPA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SUMÁRIO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SUMÁRIO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7.sv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49475" y="0"/>
            <a:ext cx="3341380" cy="10287000"/>
            <a:chOff x="0" y="0"/>
            <a:chExt cx="880034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80034" cy="2709333"/>
            </a:xfrm>
            <a:custGeom>
              <a:avLst/>
              <a:gdLst/>
              <a:ahLst/>
              <a:cxnLst/>
              <a:rect l="l" t="t" r="r" b="b"/>
              <a:pathLst>
                <a:path w="880034" h="2709333">
                  <a:moveTo>
                    <a:pt x="118166" y="0"/>
                  </a:moveTo>
                  <a:lnTo>
                    <a:pt x="761868" y="0"/>
                  </a:lnTo>
                  <a:cubicBezTo>
                    <a:pt x="793208" y="0"/>
                    <a:pt x="823264" y="12450"/>
                    <a:pt x="845424" y="34610"/>
                  </a:cubicBezTo>
                  <a:cubicBezTo>
                    <a:pt x="867585" y="56771"/>
                    <a:pt x="880034" y="86827"/>
                    <a:pt x="880034" y="118166"/>
                  </a:cubicBezTo>
                  <a:lnTo>
                    <a:pt x="880034" y="2591167"/>
                  </a:lnTo>
                  <a:cubicBezTo>
                    <a:pt x="880034" y="2656429"/>
                    <a:pt x="827129" y="2709333"/>
                    <a:pt x="761868" y="2709333"/>
                  </a:cubicBezTo>
                  <a:lnTo>
                    <a:pt x="118166" y="2709333"/>
                  </a:lnTo>
                  <a:cubicBezTo>
                    <a:pt x="52905" y="2709333"/>
                    <a:pt x="0" y="2656429"/>
                    <a:pt x="0" y="2591167"/>
                  </a:cubicBezTo>
                  <a:lnTo>
                    <a:pt x="0" y="118166"/>
                  </a:lnTo>
                  <a:cubicBezTo>
                    <a:pt x="0" y="52905"/>
                    <a:pt x="52905" y="0"/>
                    <a:pt x="118166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8003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4812837" y="1400861"/>
            <a:ext cx="12101779" cy="5294528"/>
          </a:xfrm>
          <a:custGeom>
            <a:avLst/>
            <a:gdLst/>
            <a:ahLst/>
            <a:cxnLst/>
            <a:rect l="l" t="t" r="r" b="b"/>
            <a:pathLst>
              <a:path w="12101779" h="5294528">
                <a:moveTo>
                  <a:pt x="0" y="0"/>
                </a:moveTo>
                <a:lnTo>
                  <a:pt x="12101779" y="0"/>
                </a:lnTo>
                <a:lnTo>
                  <a:pt x="12101779" y="5294528"/>
                </a:lnTo>
                <a:lnTo>
                  <a:pt x="0" y="52945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6" name="Group 6"/>
          <p:cNvGrpSpPr/>
          <p:nvPr/>
        </p:nvGrpSpPr>
        <p:grpSpPr>
          <a:xfrm>
            <a:off x="4043489" y="8150148"/>
            <a:ext cx="14758861" cy="1285622"/>
            <a:chOff x="0" y="0"/>
            <a:chExt cx="3887107" cy="338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887107" cy="338600"/>
            </a:xfrm>
            <a:custGeom>
              <a:avLst/>
              <a:gdLst/>
              <a:ahLst/>
              <a:cxnLst/>
              <a:rect l="l" t="t" r="r" b="b"/>
              <a:pathLst>
                <a:path w="3887107" h="338600">
                  <a:moveTo>
                    <a:pt x="26753" y="0"/>
                  </a:moveTo>
                  <a:lnTo>
                    <a:pt x="3860355" y="0"/>
                  </a:lnTo>
                  <a:cubicBezTo>
                    <a:pt x="3875130" y="0"/>
                    <a:pt x="3887107" y="11978"/>
                    <a:pt x="3887107" y="26753"/>
                  </a:cubicBezTo>
                  <a:lnTo>
                    <a:pt x="3887107" y="311847"/>
                  </a:lnTo>
                  <a:cubicBezTo>
                    <a:pt x="3887107" y="318943"/>
                    <a:pt x="3884289" y="325747"/>
                    <a:pt x="3879272" y="330764"/>
                  </a:cubicBezTo>
                  <a:cubicBezTo>
                    <a:pt x="3874255" y="335781"/>
                    <a:pt x="3867450" y="338600"/>
                    <a:pt x="3860355" y="338600"/>
                  </a:cubicBezTo>
                  <a:lnTo>
                    <a:pt x="26753" y="338600"/>
                  </a:lnTo>
                  <a:cubicBezTo>
                    <a:pt x="11978" y="338600"/>
                    <a:pt x="0" y="326623"/>
                    <a:pt x="0" y="311847"/>
                  </a:cubicBezTo>
                  <a:lnTo>
                    <a:pt x="0" y="26753"/>
                  </a:lnTo>
                  <a:cubicBezTo>
                    <a:pt x="0" y="11978"/>
                    <a:pt x="11978" y="0"/>
                    <a:pt x="26753" y="0"/>
                  </a:cubicBezTo>
                  <a:close/>
                </a:path>
              </a:pathLst>
            </a:custGeom>
            <a:solidFill>
              <a:srgbClr val="27231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3887107" cy="376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 rot="-5400000">
            <a:off x="-3085355" y="4360228"/>
            <a:ext cx="8641690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1">
                <a:solidFill>
                  <a:srgbClr val="27231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TREINAMENTO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193697" y="8415133"/>
            <a:ext cx="14094303" cy="7524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EQUIPE DE APOIO AO AUDITÓRIO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25232" y="1736684"/>
            <a:ext cx="15060158" cy="7665140"/>
            <a:chOff x="0" y="0"/>
            <a:chExt cx="4044858" cy="205870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44858" cy="2058704"/>
            </a:xfrm>
            <a:custGeom>
              <a:avLst/>
              <a:gdLst/>
              <a:ahLst/>
              <a:cxnLst/>
              <a:rect l="l" t="t" r="r" b="b"/>
              <a:pathLst>
                <a:path w="4044858" h="2058704">
                  <a:moveTo>
                    <a:pt x="26217" y="0"/>
                  </a:moveTo>
                  <a:lnTo>
                    <a:pt x="4018641" y="0"/>
                  </a:lnTo>
                  <a:cubicBezTo>
                    <a:pt x="4033120" y="0"/>
                    <a:pt x="4044858" y="11738"/>
                    <a:pt x="4044858" y="26217"/>
                  </a:cubicBezTo>
                  <a:lnTo>
                    <a:pt x="4044858" y="2032486"/>
                  </a:lnTo>
                  <a:cubicBezTo>
                    <a:pt x="4044858" y="2046966"/>
                    <a:pt x="4033120" y="2058704"/>
                    <a:pt x="4018641" y="2058704"/>
                  </a:cubicBezTo>
                  <a:lnTo>
                    <a:pt x="26217" y="2058704"/>
                  </a:lnTo>
                  <a:cubicBezTo>
                    <a:pt x="19264" y="2058704"/>
                    <a:pt x="12596" y="2055941"/>
                    <a:pt x="7679" y="2051025"/>
                  </a:cubicBezTo>
                  <a:cubicBezTo>
                    <a:pt x="2762" y="2046108"/>
                    <a:pt x="0" y="2039439"/>
                    <a:pt x="0" y="2032486"/>
                  </a:cubicBezTo>
                  <a:lnTo>
                    <a:pt x="0" y="26217"/>
                  </a:lnTo>
                  <a:cubicBezTo>
                    <a:pt x="0" y="11738"/>
                    <a:pt x="11738" y="0"/>
                    <a:pt x="26217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044858" cy="209680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flipH="1">
            <a:off x="1145624" y="1609736"/>
            <a:ext cx="1088611" cy="790604"/>
          </a:xfrm>
          <a:custGeom>
            <a:avLst/>
            <a:gdLst/>
            <a:ahLst/>
            <a:cxnLst/>
            <a:rect l="l" t="t" r="r" b="b"/>
            <a:pathLst>
              <a:path w="1088611" h="790604">
                <a:moveTo>
                  <a:pt x="1088611" y="0"/>
                </a:moveTo>
                <a:lnTo>
                  <a:pt x="0" y="0"/>
                </a:lnTo>
                <a:lnTo>
                  <a:pt x="0" y="790604"/>
                </a:lnTo>
                <a:lnTo>
                  <a:pt x="1088611" y="790604"/>
                </a:lnTo>
                <a:lnTo>
                  <a:pt x="108861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2032023" y="2629204"/>
            <a:ext cx="14813392" cy="5784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“Não devemos ser vencidos por imprevistos ou circunstâncias embaraçosas. Onde quer que estejamos, podemos conservar a calma e a paz, sabendo que os anjos de Deus estão ao nosso lado.”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-1068395" y="104775"/>
            <a:ext cx="14705275" cy="1285622"/>
            <a:chOff x="0" y="0"/>
            <a:chExt cx="3872994" cy="3386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872994" cy="338600"/>
            </a:xfrm>
            <a:custGeom>
              <a:avLst/>
              <a:gdLst/>
              <a:ahLst/>
              <a:cxnLst/>
              <a:rect l="l" t="t" r="r" b="b"/>
              <a:pathLst>
                <a:path w="3872994" h="338600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689929" y="168147"/>
            <a:ext cx="11531357" cy="8540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Gerenciamento de Imprevistos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5813443" y="8924556"/>
            <a:ext cx="6661113" cy="1047750"/>
            <a:chOff x="0" y="0"/>
            <a:chExt cx="1782789" cy="3386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82788" cy="338600"/>
            </a:xfrm>
            <a:custGeom>
              <a:avLst/>
              <a:gdLst/>
              <a:ahLst/>
              <a:cxnLst/>
              <a:rect l="l" t="t" r="r" b="b"/>
              <a:pathLst>
                <a:path w="1782788" h="338600">
                  <a:moveTo>
                    <a:pt x="58330" y="0"/>
                  </a:moveTo>
                  <a:lnTo>
                    <a:pt x="1724458" y="0"/>
                  </a:lnTo>
                  <a:cubicBezTo>
                    <a:pt x="1739928" y="0"/>
                    <a:pt x="1754765" y="6145"/>
                    <a:pt x="1765704" y="17084"/>
                  </a:cubicBezTo>
                  <a:cubicBezTo>
                    <a:pt x="1776643" y="28024"/>
                    <a:pt x="1782788" y="42860"/>
                    <a:pt x="1782788" y="58330"/>
                  </a:cubicBezTo>
                  <a:lnTo>
                    <a:pt x="1782788" y="280270"/>
                  </a:lnTo>
                  <a:cubicBezTo>
                    <a:pt x="1782788" y="312485"/>
                    <a:pt x="1756673" y="338600"/>
                    <a:pt x="1724458" y="338600"/>
                  </a:cubicBezTo>
                  <a:lnTo>
                    <a:pt x="58330" y="338600"/>
                  </a:lnTo>
                  <a:cubicBezTo>
                    <a:pt x="26115" y="338600"/>
                    <a:pt x="0" y="312485"/>
                    <a:pt x="0" y="280270"/>
                  </a:cubicBezTo>
                  <a:lnTo>
                    <a:pt x="0" y="58330"/>
                  </a:lnTo>
                  <a:cubicBezTo>
                    <a:pt x="0" y="26115"/>
                    <a:pt x="26115" y="0"/>
                    <a:pt x="5833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782789" cy="376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6916471" y="9177013"/>
            <a:ext cx="4677679" cy="4867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2500" b="1" dirty="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WHITE, Ellen G. </a:t>
            </a:r>
            <a:r>
              <a:rPr lang="en-US" sz="2500" b="1" dirty="0" err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Evangelismo</a:t>
            </a:r>
            <a:endParaRPr lang="en-US" sz="2500" b="1" dirty="0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5311355" y="28575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6" name="Freeform 16"/>
          <p:cNvSpPr/>
          <p:nvPr/>
        </p:nvSpPr>
        <p:spPr>
          <a:xfrm rot="-10800000" flipH="1">
            <a:off x="16170689" y="8791594"/>
            <a:ext cx="1088611" cy="790604"/>
          </a:xfrm>
          <a:custGeom>
            <a:avLst/>
            <a:gdLst/>
            <a:ahLst/>
            <a:cxnLst/>
            <a:rect l="l" t="t" r="r" b="b"/>
            <a:pathLst>
              <a:path w="1088611" h="790604">
                <a:moveTo>
                  <a:pt x="1088611" y="0"/>
                </a:moveTo>
                <a:lnTo>
                  <a:pt x="0" y="0"/>
                </a:lnTo>
                <a:lnTo>
                  <a:pt x="0" y="790604"/>
                </a:lnTo>
                <a:lnTo>
                  <a:pt x="1088611" y="790604"/>
                </a:lnTo>
                <a:lnTo>
                  <a:pt x="108861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952113" y="39196"/>
            <a:ext cx="5296956" cy="10287000"/>
            <a:chOff x="0" y="0"/>
            <a:chExt cx="418525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18525" cy="812800"/>
            </a:xfrm>
            <a:custGeom>
              <a:avLst/>
              <a:gdLst/>
              <a:ahLst/>
              <a:cxnLst/>
              <a:rect l="l" t="t" r="r" b="b"/>
              <a:pathLst>
                <a:path w="418525" h="812800">
                  <a:moveTo>
                    <a:pt x="33616" y="0"/>
                  </a:moveTo>
                  <a:lnTo>
                    <a:pt x="384909" y="0"/>
                  </a:lnTo>
                  <a:cubicBezTo>
                    <a:pt x="403474" y="0"/>
                    <a:pt x="418525" y="15051"/>
                    <a:pt x="418525" y="33616"/>
                  </a:cubicBezTo>
                  <a:lnTo>
                    <a:pt x="418525" y="779184"/>
                  </a:lnTo>
                  <a:cubicBezTo>
                    <a:pt x="418525" y="797749"/>
                    <a:pt x="403474" y="812800"/>
                    <a:pt x="384909" y="812800"/>
                  </a:cubicBezTo>
                  <a:lnTo>
                    <a:pt x="33616" y="812800"/>
                  </a:lnTo>
                  <a:cubicBezTo>
                    <a:pt x="15051" y="812800"/>
                    <a:pt x="0" y="797749"/>
                    <a:pt x="0" y="779184"/>
                  </a:cubicBezTo>
                  <a:lnTo>
                    <a:pt x="0" y="33616"/>
                  </a:lnTo>
                  <a:cubicBezTo>
                    <a:pt x="0" y="15051"/>
                    <a:pt x="15051" y="0"/>
                    <a:pt x="33616" y="0"/>
                  </a:cubicBezTo>
                  <a:close/>
                </a:path>
              </a:pathLst>
            </a:custGeom>
            <a:blipFill>
              <a:blip r:embed="rId2"/>
              <a:stretch>
                <a:fillRect l="-94390" r="-94391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558894" y="355770"/>
            <a:ext cx="13135064" cy="9698970"/>
            <a:chOff x="0" y="0"/>
            <a:chExt cx="3459441" cy="255446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459441" cy="2554461"/>
            </a:xfrm>
            <a:custGeom>
              <a:avLst/>
              <a:gdLst/>
              <a:ahLst/>
              <a:cxnLst/>
              <a:rect l="l" t="t" r="r" b="b"/>
              <a:pathLst>
                <a:path w="3459441" h="2554461">
                  <a:moveTo>
                    <a:pt x="30060" y="0"/>
                  </a:moveTo>
                  <a:lnTo>
                    <a:pt x="3429381" y="0"/>
                  </a:lnTo>
                  <a:cubicBezTo>
                    <a:pt x="3437353" y="0"/>
                    <a:pt x="3444999" y="3167"/>
                    <a:pt x="3450636" y="8804"/>
                  </a:cubicBezTo>
                  <a:cubicBezTo>
                    <a:pt x="3456274" y="14442"/>
                    <a:pt x="3459441" y="22087"/>
                    <a:pt x="3459441" y="30060"/>
                  </a:cubicBezTo>
                  <a:lnTo>
                    <a:pt x="3459441" y="2524401"/>
                  </a:lnTo>
                  <a:cubicBezTo>
                    <a:pt x="3459441" y="2532374"/>
                    <a:pt x="3456274" y="2540020"/>
                    <a:pt x="3450636" y="2545657"/>
                  </a:cubicBezTo>
                  <a:cubicBezTo>
                    <a:pt x="3444999" y="2551294"/>
                    <a:pt x="3437353" y="2554461"/>
                    <a:pt x="3429381" y="2554461"/>
                  </a:cubicBezTo>
                  <a:lnTo>
                    <a:pt x="30060" y="2554461"/>
                  </a:lnTo>
                  <a:cubicBezTo>
                    <a:pt x="22087" y="2554461"/>
                    <a:pt x="14442" y="2551294"/>
                    <a:pt x="8804" y="2545657"/>
                  </a:cubicBezTo>
                  <a:cubicBezTo>
                    <a:pt x="3167" y="2540020"/>
                    <a:pt x="0" y="2532374"/>
                    <a:pt x="0" y="2524401"/>
                  </a:cubicBezTo>
                  <a:lnTo>
                    <a:pt x="0" y="30060"/>
                  </a:lnTo>
                  <a:cubicBezTo>
                    <a:pt x="0" y="22087"/>
                    <a:pt x="3167" y="14442"/>
                    <a:pt x="8804" y="8804"/>
                  </a:cubicBezTo>
                  <a:cubicBezTo>
                    <a:pt x="14442" y="3167"/>
                    <a:pt x="22087" y="0"/>
                    <a:pt x="30060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459441" cy="25925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5300998" y="39196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Freeform 8"/>
          <p:cNvSpPr/>
          <p:nvPr/>
        </p:nvSpPr>
        <p:spPr>
          <a:xfrm>
            <a:off x="424935" y="1707488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3" y="0"/>
                </a:lnTo>
                <a:lnTo>
                  <a:pt x="577153" y="458836"/>
                </a:lnTo>
                <a:lnTo>
                  <a:pt x="0" y="4588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424935" y="4019712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3" y="0"/>
                </a:lnTo>
                <a:lnTo>
                  <a:pt x="577153" y="458836"/>
                </a:lnTo>
                <a:lnTo>
                  <a:pt x="0" y="4588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10"/>
          <p:cNvSpPr/>
          <p:nvPr/>
        </p:nvSpPr>
        <p:spPr>
          <a:xfrm>
            <a:off x="424935" y="7114980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3" y="0"/>
                </a:lnTo>
                <a:lnTo>
                  <a:pt x="577153" y="458837"/>
                </a:lnTo>
                <a:lnTo>
                  <a:pt x="0" y="4588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TextBox 11"/>
          <p:cNvSpPr txBox="1"/>
          <p:nvPr/>
        </p:nvSpPr>
        <p:spPr>
          <a:xfrm>
            <a:off x="1219413" y="1614644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Manter calma e discernimento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50180" y="3926868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Comunicação interna eficiente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50180" y="7022136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Identificação e avaliação do problema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50180" y="617411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COMO PROCEDER: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19413" y="2251326"/>
            <a:ext cx="11356756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Evite pânico ou reações impulsivas; Converse de forma serena e educada com os envolvidos.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19413" y="7809536"/>
            <a:ext cx="11356756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Analise a gravidade da situação; Aja conforme o nível do imprevisto, priorizando o bem-estar coletivo.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19413" y="4712307"/>
            <a:ext cx="11356756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Solucionar o problema o mais rápido possível; Informe rapidamente qualquer situação anormal ao responsável pela equipe.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883025" y="331661"/>
            <a:ext cx="11531357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Gerenciamento de Imprevistos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952113" y="39196"/>
            <a:ext cx="5296956" cy="10287000"/>
            <a:chOff x="0" y="0"/>
            <a:chExt cx="418525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18525" cy="812800"/>
            </a:xfrm>
            <a:custGeom>
              <a:avLst/>
              <a:gdLst/>
              <a:ahLst/>
              <a:cxnLst/>
              <a:rect l="l" t="t" r="r" b="b"/>
              <a:pathLst>
                <a:path w="418525" h="812800">
                  <a:moveTo>
                    <a:pt x="33616" y="0"/>
                  </a:moveTo>
                  <a:lnTo>
                    <a:pt x="384909" y="0"/>
                  </a:lnTo>
                  <a:cubicBezTo>
                    <a:pt x="403474" y="0"/>
                    <a:pt x="418525" y="15051"/>
                    <a:pt x="418525" y="33616"/>
                  </a:cubicBezTo>
                  <a:lnTo>
                    <a:pt x="418525" y="779184"/>
                  </a:lnTo>
                  <a:cubicBezTo>
                    <a:pt x="418525" y="797749"/>
                    <a:pt x="403474" y="812800"/>
                    <a:pt x="384909" y="812800"/>
                  </a:cubicBezTo>
                  <a:lnTo>
                    <a:pt x="33616" y="812800"/>
                  </a:lnTo>
                  <a:cubicBezTo>
                    <a:pt x="15051" y="812800"/>
                    <a:pt x="0" y="797749"/>
                    <a:pt x="0" y="779184"/>
                  </a:cubicBezTo>
                  <a:lnTo>
                    <a:pt x="0" y="33616"/>
                  </a:lnTo>
                  <a:cubicBezTo>
                    <a:pt x="0" y="15051"/>
                    <a:pt x="15051" y="0"/>
                    <a:pt x="33616" y="0"/>
                  </a:cubicBezTo>
                  <a:close/>
                </a:path>
              </a:pathLst>
            </a:custGeom>
            <a:blipFill>
              <a:blip r:embed="rId2"/>
              <a:stretch>
                <a:fillRect l="-42126" r="-42126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558894" y="355770"/>
            <a:ext cx="13135064" cy="9698970"/>
            <a:chOff x="0" y="0"/>
            <a:chExt cx="3459441" cy="255446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459441" cy="2554461"/>
            </a:xfrm>
            <a:custGeom>
              <a:avLst/>
              <a:gdLst/>
              <a:ahLst/>
              <a:cxnLst/>
              <a:rect l="l" t="t" r="r" b="b"/>
              <a:pathLst>
                <a:path w="3459441" h="2554461">
                  <a:moveTo>
                    <a:pt x="30060" y="0"/>
                  </a:moveTo>
                  <a:lnTo>
                    <a:pt x="3429381" y="0"/>
                  </a:lnTo>
                  <a:cubicBezTo>
                    <a:pt x="3437353" y="0"/>
                    <a:pt x="3444999" y="3167"/>
                    <a:pt x="3450636" y="8804"/>
                  </a:cubicBezTo>
                  <a:cubicBezTo>
                    <a:pt x="3456274" y="14442"/>
                    <a:pt x="3459441" y="22087"/>
                    <a:pt x="3459441" y="30060"/>
                  </a:cubicBezTo>
                  <a:lnTo>
                    <a:pt x="3459441" y="2524401"/>
                  </a:lnTo>
                  <a:cubicBezTo>
                    <a:pt x="3459441" y="2532374"/>
                    <a:pt x="3456274" y="2540020"/>
                    <a:pt x="3450636" y="2545657"/>
                  </a:cubicBezTo>
                  <a:cubicBezTo>
                    <a:pt x="3444999" y="2551294"/>
                    <a:pt x="3437353" y="2554461"/>
                    <a:pt x="3429381" y="2554461"/>
                  </a:cubicBezTo>
                  <a:lnTo>
                    <a:pt x="30060" y="2554461"/>
                  </a:lnTo>
                  <a:cubicBezTo>
                    <a:pt x="22087" y="2554461"/>
                    <a:pt x="14442" y="2551294"/>
                    <a:pt x="8804" y="2545657"/>
                  </a:cubicBezTo>
                  <a:cubicBezTo>
                    <a:pt x="3167" y="2540020"/>
                    <a:pt x="0" y="2532374"/>
                    <a:pt x="0" y="2524401"/>
                  </a:cubicBezTo>
                  <a:lnTo>
                    <a:pt x="0" y="30060"/>
                  </a:lnTo>
                  <a:cubicBezTo>
                    <a:pt x="0" y="22087"/>
                    <a:pt x="3167" y="14442"/>
                    <a:pt x="8804" y="8804"/>
                  </a:cubicBezTo>
                  <a:cubicBezTo>
                    <a:pt x="14442" y="3167"/>
                    <a:pt x="22087" y="0"/>
                    <a:pt x="30060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459441" cy="25925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5300998" y="39196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Freeform 8"/>
          <p:cNvSpPr/>
          <p:nvPr/>
        </p:nvSpPr>
        <p:spPr>
          <a:xfrm>
            <a:off x="396360" y="931214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3" y="0"/>
                </a:lnTo>
                <a:lnTo>
                  <a:pt x="577153" y="458837"/>
                </a:lnTo>
                <a:lnTo>
                  <a:pt x="0" y="4588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839203" y="1942813"/>
            <a:ext cx="189497" cy="189497"/>
          </a:xfrm>
          <a:custGeom>
            <a:avLst/>
            <a:gdLst/>
            <a:ahLst/>
            <a:cxnLst/>
            <a:rect l="l" t="t" r="r" b="b"/>
            <a:pathLst>
              <a:path w="189497" h="189497">
                <a:moveTo>
                  <a:pt x="0" y="0"/>
                </a:moveTo>
                <a:lnTo>
                  <a:pt x="189497" y="0"/>
                </a:lnTo>
                <a:lnTo>
                  <a:pt x="189497" y="189498"/>
                </a:lnTo>
                <a:lnTo>
                  <a:pt x="0" y="18949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10"/>
          <p:cNvSpPr/>
          <p:nvPr/>
        </p:nvSpPr>
        <p:spPr>
          <a:xfrm>
            <a:off x="839203" y="3148611"/>
            <a:ext cx="189497" cy="189497"/>
          </a:xfrm>
          <a:custGeom>
            <a:avLst/>
            <a:gdLst/>
            <a:ahLst/>
            <a:cxnLst/>
            <a:rect l="l" t="t" r="r" b="b"/>
            <a:pathLst>
              <a:path w="189497" h="189497">
                <a:moveTo>
                  <a:pt x="0" y="0"/>
                </a:moveTo>
                <a:lnTo>
                  <a:pt x="189497" y="0"/>
                </a:lnTo>
                <a:lnTo>
                  <a:pt x="189497" y="189498"/>
                </a:lnTo>
                <a:lnTo>
                  <a:pt x="0" y="18949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Freeform 11"/>
          <p:cNvSpPr/>
          <p:nvPr/>
        </p:nvSpPr>
        <p:spPr>
          <a:xfrm>
            <a:off x="839203" y="3877574"/>
            <a:ext cx="189497" cy="189497"/>
          </a:xfrm>
          <a:custGeom>
            <a:avLst/>
            <a:gdLst/>
            <a:ahLst/>
            <a:cxnLst/>
            <a:rect l="l" t="t" r="r" b="b"/>
            <a:pathLst>
              <a:path w="189497" h="189497">
                <a:moveTo>
                  <a:pt x="0" y="0"/>
                </a:moveTo>
                <a:lnTo>
                  <a:pt x="189497" y="0"/>
                </a:lnTo>
                <a:lnTo>
                  <a:pt x="189497" y="189497"/>
                </a:lnTo>
                <a:lnTo>
                  <a:pt x="0" y="1894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2" name="Freeform 12"/>
          <p:cNvSpPr/>
          <p:nvPr/>
        </p:nvSpPr>
        <p:spPr>
          <a:xfrm>
            <a:off x="839203" y="4710371"/>
            <a:ext cx="189497" cy="189497"/>
          </a:xfrm>
          <a:custGeom>
            <a:avLst/>
            <a:gdLst/>
            <a:ahLst/>
            <a:cxnLst/>
            <a:rect l="l" t="t" r="r" b="b"/>
            <a:pathLst>
              <a:path w="189497" h="189497">
                <a:moveTo>
                  <a:pt x="0" y="0"/>
                </a:moveTo>
                <a:lnTo>
                  <a:pt x="189497" y="0"/>
                </a:lnTo>
                <a:lnTo>
                  <a:pt x="189497" y="189497"/>
                </a:lnTo>
                <a:lnTo>
                  <a:pt x="0" y="1894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3" name="Freeform 13"/>
          <p:cNvSpPr/>
          <p:nvPr/>
        </p:nvSpPr>
        <p:spPr>
          <a:xfrm>
            <a:off x="839203" y="8227593"/>
            <a:ext cx="189497" cy="189497"/>
          </a:xfrm>
          <a:custGeom>
            <a:avLst/>
            <a:gdLst/>
            <a:ahLst/>
            <a:cxnLst/>
            <a:rect l="l" t="t" r="r" b="b"/>
            <a:pathLst>
              <a:path w="189497" h="189497">
                <a:moveTo>
                  <a:pt x="0" y="0"/>
                </a:moveTo>
                <a:lnTo>
                  <a:pt x="189497" y="0"/>
                </a:lnTo>
                <a:lnTo>
                  <a:pt x="189497" y="189497"/>
                </a:lnTo>
                <a:lnTo>
                  <a:pt x="0" y="1894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4" name="Freeform 14"/>
          <p:cNvSpPr/>
          <p:nvPr/>
        </p:nvSpPr>
        <p:spPr>
          <a:xfrm>
            <a:off x="839203" y="6448357"/>
            <a:ext cx="189497" cy="189497"/>
          </a:xfrm>
          <a:custGeom>
            <a:avLst/>
            <a:gdLst/>
            <a:ahLst/>
            <a:cxnLst/>
            <a:rect l="l" t="t" r="r" b="b"/>
            <a:pathLst>
              <a:path w="189497" h="189497">
                <a:moveTo>
                  <a:pt x="0" y="0"/>
                </a:moveTo>
                <a:lnTo>
                  <a:pt x="189497" y="0"/>
                </a:lnTo>
                <a:lnTo>
                  <a:pt x="189497" y="189497"/>
                </a:lnTo>
                <a:lnTo>
                  <a:pt x="0" y="1894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5" name="TextBox 15"/>
          <p:cNvSpPr txBox="1"/>
          <p:nvPr/>
        </p:nvSpPr>
        <p:spPr>
          <a:xfrm>
            <a:off x="1190838" y="838370"/>
            <a:ext cx="10856943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Providências de acordo com o tipo de imprevisto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95375" y="387520"/>
            <a:ext cx="8961969" cy="42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COMO PROCEDER: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81313" y="1718859"/>
            <a:ext cx="11356756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Saúde:</a:t>
            </a: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kit de primeiros socorros; acionar profissionais quando necessário.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90838" y="2957610"/>
            <a:ext cx="11356756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Conflitos: </a:t>
            </a: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mediação</a:t>
            </a:r>
            <a:r>
              <a:rPr lang="en-US" sz="30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 respeito; acionar autoridades se preciso.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90838" y="3686572"/>
            <a:ext cx="11356756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Clima:</a:t>
            </a: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ter um plano alternativo (abrigo/realocação).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19413" y="4486672"/>
            <a:ext cx="11356756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Falhas técnicas/logísticas: </a:t>
            </a: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revisar som/luz/energia; manter reservas (microfones, cabos, extensões); itens de apoio (água, cadeiras, copos).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190838" y="6258322"/>
            <a:ext cx="11356756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Ausência de convidado: </a:t>
            </a: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confirmar presença com antecedência; ter substituto predefinido (especialmente para o palestrante).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219413" y="8029972"/>
            <a:ext cx="11356756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Sem energia: </a:t>
            </a: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louvor a capela; palestrante projeta a voz; recepção acalma; se houver risco, desligar quadro, evacuar com calma e acionar Bombeiros.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883025" y="331661"/>
            <a:ext cx="11531357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Gerenciamento de Imprevistos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952113" y="39196"/>
            <a:ext cx="5296956" cy="10287000"/>
            <a:chOff x="0" y="0"/>
            <a:chExt cx="418525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18525" cy="812800"/>
            </a:xfrm>
            <a:custGeom>
              <a:avLst/>
              <a:gdLst/>
              <a:ahLst/>
              <a:cxnLst/>
              <a:rect l="l" t="t" r="r" b="b"/>
              <a:pathLst>
                <a:path w="418525" h="812800">
                  <a:moveTo>
                    <a:pt x="33616" y="0"/>
                  </a:moveTo>
                  <a:lnTo>
                    <a:pt x="384909" y="0"/>
                  </a:lnTo>
                  <a:cubicBezTo>
                    <a:pt x="403474" y="0"/>
                    <a:pt x="418525" y="15051"/>
                    <a:pt x="418525" y="33616"/>
                  </a:cubicBezTo>
                  <a:lnTo>
                    <a:pt x="418525" y="779184"/>
                  </a:lnTo>
                  <a:cubicBezTo>
                    <a:pt x="418525" y="797749"/>
                    <a:pt x="403474" y="812800"/>
                    <a:pt x="384909" y="812800"/>
                  </a:cubicBezTo>
                  <a:lnTo>
                    <a:pt x="33616" y="812800"/>
                  </a:lnTo>
                  <a:cubicBezTo>
                    <a:pt x="15051" y="812800"/>
                    <a:pt x="0" y="797749"/>
                    <a:pt x="0" y="779184"/>
                  </a:cubicBezTo>
                  <a:lnTo>
                    <a:pt x="0" y="33616"/>
                  </a:lnTo>
                  <a:cubicBezTo>
                    <a:pt x="0" y="15051"/>
                    <a:pt x="15051" y="0"/>
                    <a:pt x="33616" y="0"/>
                  </a:cubicBezTo>
                  <a:close/>
                </a:path>
              </a:pathLst>
            </a:custGeom>
            <a:blipFill>
              <a:blip r:embed="rId2"/>
              <a:stretch>
                <a:fillRect l="-14816" r="-14816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558894" y="355770"/>
            <a:ext cx="13135064" cy="9698970"/>
            <a:chOff x="0" y="0"/>
            <a:chExt cx="3459441" cy="255446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459441" cy="2554461"/>
            </a:xfrm>
            <a:custGeom>
              <a:avLst/>
              <a:gdLst/>
              <a:ahLst/>
              <a:cxnLst/>
              <a:rect l="l" t="t" r="r" b="b"/>
              <a:pathLst>
                <a:path w="3459441" h="2554461">
                  <a:moveTo>
                    <a:pt x="30060" y="0"/>
                  </a:moveTo>
                  <a:lnTo>
                    <a:pt x="3429381" y="0"/>
                  </a:lnTo>
                  <a:cubicBezTo>
                    <a:pt x="3437353" y="0"/>
                    <a:pt x="3444999" y="3167"/>
                    <a:pt x="3450636" y="8804"/>
                  </a:cubicBezTo>
                  <a:cubicBezTo>
                    <a:pt x="3456274" y="14442"/>
                    <a:pt x="3459441" y="22087"/>
                    <a:pt x="3459441" y="30060"/>
                  </a:cubicBezTo>
                  <a:lnTo>
                    <a:pt x="3459441" y="2524401"/>
                  </a:lnTo>
                  <a:cubicBezTo>
                    <a:pt x="3459441" y="2532374"/>
                    <a:pt x="3456274" y="2540020"/>
                    <a:pt x="3450636" y="2545657"/>
                  </a:cubicBezTo>
                  <a:cubicBezTo>
                    <a:pt x="3444999" y="2551294"/>
                    <a:pt x="3437353" y="2554461"/>
                    <a:pt x="3429381" y="2554461"/>
                  </a:cubicBezTo>
                  <a:lnTo>
                    <a:pt x="30060" y="2554461"/>
                  </a:lnTo>
                  <a:cubicBezTo>
                    <a:pt x="22087" y="2554461"/>
                    <a:pt x="14442" y="2551294"/>
                    <a:pt x="8804" y="2545657"/>
                  </a:cubicBezTo>
                  <a:cubicBezTo>
                    <a:pt x="3167" y="2540020"/>
                    <a:pt x="0" y="2532374"/>
                    <a:pt x="0" y="2524401"/>
                  </a:cubicBezTo>
                  <a:lnTo>
                    <a:pt x="0" y="30060"/>
                  </a:lnTo>
                  <a:cubicBezTo>
                    <a:pt x="0" y="22087"/>
                    <a:pt x="3167" y="14442"/>
                    <a:pt x="8804" y="8804"/>
                  </a:cubicBezTo>
                  <a:cubicBezTo>
                    <a:pt x="14442" y="3167"/>
                    <a:pt x="22087" y="0"/>
                    <a:pt x="30060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459441" cy="25925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5300998" y="39196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Freeform 8"/>
          <p:cNvSpPr/>
          <p:nvPr/>
        </p:nvSpPr>
        <p:spPr>
          <a:xfrm>
            <a:off x="424935" y="1707488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3" y="0"/>
                </a:lnTo>
                <a:lnTo>
                  <a:pt x="577153" y="458836"/>
                </a:lnTo>
                <a:lnTo>
                  <a:pt x="0" y="4588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424935" y="3941552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3" y="0"/>
                </a:lnTo>
                <a:lnTo>
                  <a:pt x="577153" y="458836"/>
                </a:lnTo>
                <a:lnTo>
                  <a:pt x="0" y="4588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10"/>
          <p:cNvSpPr/>
          <p:nvPr/>
        </p:nvSpPr>
        <p:spPr>
          <a:xfrm>
            <a:off x="424935" y="7167351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3" y="0"/>
                </a:lnTo>
                <a:lnTo>
                  <a:pt x="577153" y="458837"/>
                </a:lnTo>
                <a:lnTo>
                  <a:pt x="0" y="4588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TextBox 11"/>
          <p:cNvSpPr txBox="1"/>
          <p:nvPr/>
        </p:nvSpPr>
        <p:spPr>
          <a:xfrm>
            <a:off x="1219413" y="1614644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Busca de apoio externo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50180" y="3848707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Registro dos incidentes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50180" y="7074507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Pós-evento: avaliação e aprendizado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19413" y="2251326"/>
            <a:ext cx="10873857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Não hesite em pedir auxílio quando a situação fugir do controle da equipe.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19413" y="7809536"/>
            <a:ext cx="11356756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Reúna a equipe para discutir os imprevistos e compartilhar aprendizados;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Ajuste os procedimentos para próximos eventos.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19413" y="4559907"/>
            <a:ext cx="11356756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Anote o ocorrido, data, hora, envolvidos e providências tomadas; 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Esses registros ajudam a melhorar eventos futuros e servem como base para prestação de contas.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95375" y="606425"/>
            <a:ext cx="8961969" cy="42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COMO PROCEDER: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883025" y="331661"/>
            <a:ext cx="11531357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Gerenciamento de Imprevistos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298572"/>
            <a:ext cx="18288000" cy="2864699"/>
            <a:chOff x="0" y="0"/>
            <a:chExt cx="4816593" cy="7544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754489"/>
            </a:xfrm>
            <a:custGeom>
              <a:avLst/>
              <a:gdLst/>
              <a:ahLst/>
              <a:cxnLst/>
              <a:rect l="l" t="t" r="r" b="b"/>
              <a:pathLst>
                <a:path w="4816592" h="754489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732899"/>
                  </a:lnTo>
                  <a:cubicBezTo>
                    <a:pt x="4816592" y="744822"/>
                    <a:pt x="4806926" y="754489"/>
                    <a:pt x="4795002" y="754489"/>
                  </a:cubicBezTo>
                  <a:lnTo>
                    <a:pt x="21590" y="754489"/>
                  </a:lnTo>
                  <a:cubicBezTo>
                    <a:pt x="9666" y="754489"/>
                    <a:pt x="0" y="744822"/>
                    <a:pt x="0" y="732899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7925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-560057" y="271491"/>
            <a:ext cx="17250196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Atividade prática + checklist do evento</a:t>
            </a:r>
          </a:p>
        </p:txBody>
      </p:sp>
      <p:sp>
        <p:nvSpPr>
          <p:cNvPr id="6" name="Freeform 6"/>
          <p:cNvSpPr/>
          <p:nvPr/>
        </p:nvSpPr>
        <p:spPr>
          <a:xfrm>
            <a:off x="15216105" y="110788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124930" y="2464278"/>
            <a:ext cx="17163070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Antes do início: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definir objetivos e metas espirituais; escolher local/data/horário; elaborar cronograma; organizar jejum e oração; planejar divulgação (convites, redes sociais, cartazes, carro de som). </a:t>
            </a:r>
          </a:p>
        </p:txBody>
      </p:sp>
      <p:sp>
        <p:nvSpPr>
          <p:cNvPr id="8" name="Freeform 8"/>
          <p:cNvSpPr/>
          <p:nvPr/>
        </p:nvSpPr>
        <p:spPr>
          <a:xfrm>
            <a:off x="607922" y="2607153"/>
            <a:ext cx="382678" cy="382678"/>
          </a:xfrm>
          <a:custGeom>
            <a:avLst/>
            <a:gdLst/>
            <a:ahLst/>
            <a:cxnLst/>
            <a:rect l="l" t="t" r="r" b="b"/>
            <a:pathLst>
              <a:path w="382678" h="382678">
                <a:moveTo>
                  <a:pt x="0" y="0"/>
                </a:moveTo>
                <a:lnTo>
                  <a:pt x="382678" y="0"/>
                </a:lnTo>
                <a:lnTo>
                  <a:pt x="382678" y="382678"/>
                </a:lnTo>
                <a:lnTo>
                  <a:pt x="0" y="3826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9"/>
          <p:cNvSpPr txBox="1"/>
          <p:nvPr/>
        </p:nvSpPr>
        <p:spPr>
          <a:xfrm>
            <a:off x="1020155" y="4541348"/>
            <a:ext cx="17163070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No dia da abertura: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confirmar equipes; testar som e projeção; recepção com acolhida e fichas; infantil funcionando; sorteios; palestra; confraternização com lanche. </a:t>
            </a:r>
          </a:p>
        </p:txBody>
      </p:sp>
      <p:sp>
        <p:nvSpPr>
          <p:cNvPr id="10" name="Freeform 10"/>
          <p:cNvSpPr/>
          <p:nvPr/>
        </p:nvSpPr>
        <p:spPr>
          <a:xfrm>
            <a:off x="503147" y="4684223"/>
            <a:ext cx="382678" cy="382678"/>
          </a:xfrm>
          <a:custGeom>
            <a:avLst/>
            <a:gdLst/>
            <a:ahLst/>
            <a:cxnLst/>
            <a:rect l="l" t="t" r="r" b="b"/>
            <a:pathLst>
              <a:path w="382678" h="382678">
                <a:moveTo>
                  <a:pt x="0" y="0"/>
                </a:moveTo>
                <a:lnTo>
                  <a:pt x="382678" y="0"/>
                </a:lnTo>
                <a:lnTo>
                  <a:pt x="382678" y="382678"/>
                </a:lnTo>
                <a:lnTo>
                  <a:pt x="0" y="3826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TextBox 11"/>
          <p:cNvSpPr txBox="1"/>
          <p:nvPr/>
        </p:nvSpPr>
        <p:spPr>
          <a:xfrm>
            <a:off x="1020155" y="6690823"/>
            <a:ext cx="17163070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Durante e depois: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registrar incidentes (o quê, quando, quem, providências); </a:t>
            </a:r>
          </a:p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ao final, organizar o local e realizar avaliação rápida: o que funcionou? o que melhorar? </a:t>
            </a:r>
          </a:p>
        </p:txBody>
      </p:sp>
      <p:sp>
        <p:nvSpPr>
          <p:cNvPr id="12" name="Freeform 12"/>
          <p:cNvSpPr/>
          <p:nvPr/>
        </p:nvSpPr>
        <p:spPr>
          <a:xfrm>
            <a:off x="503147" y="6833698"/>
            <a:ext cx="382678" cy="382678"/>
          </a:xfrm>
          <a:custGeom>
            <a:avLst/>
            <a:gdLst/>
            <a:ahLst/>
            <a:cxnLst/>
            <a:rect l="l" t="t" r="r" b="b"/>
            <a:pathLst>
              <a:path w="382678" h="382678">
                <a:moveTo>
                  <a:pt x="0" y="0"/>
                </a:moveTo>
                <a:lnTo>
                  <a:pt x="382678" y="0"/>
                </a:lnTo>
                <a:lnTo>
                  <a:pt x="382678" y="382678"/>
                </a:lnTo>
                <a:lnTo>
                  <a:pt x="0" y="3826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4308" y="649288"/>
            <a:ext cx="11034633" cy="1685672"/>
            <a:chOff x="0" y="0"/>
            <a:chExt cx="2906241" cy="44396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06241" cy="443963"/>
            </a:xfrm>
            <a:custGeom>
              <a:avLst/>
              <a:gdLst/>
              <a:ahLst/>
              <a:cxnLst/>
              <a:rect l="l" t="t" r="r" b="b"/>
              <a:pathLst>
                <a:path w="2906241" h="443963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408181"/>
                  </a:lnTo>
                  <a:cubicBezTo>
                    <a:pt x="2906241" y="427943"/>
                    <a:pt x="2890221" y="443963"/>
                    <a:pt x="2870459" y="443963"/>
                  </a:cubicBezTo>
                  <a:lnTo>
                    <a:pt x="35782" y="443963"/>
                  </a:lnTo>
                  <a:cubicBezTo>
                    <a:pt x="16020" y="443963"/>
                    <a:pt x="0" y="427943"/>
                    <a:pt x="0" y="408181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906241" cy="4820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470599" y="39196"/>
            <a:ext cx="7778469" cy="10287000"/>
            <a:chOff x="0" y="0"/>
            <a:chExt cx="6145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14595" cy="812800"/>
            </a:xfrm>
            <a:custGeom>
              <a:avLst/>
              <a:gdLst/>
              <a:ahLst/>
              <a:cxnLst/>
              <a:rect l="l" t="t" r="r" b="b"/>
              <a:pathLst>
                <a:path w="614595" h="812800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249" r="-49249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7" name="Freeform 7"/>
          <p:cNvSpPr/>
          <p:nvPr/>
        </p:nvSpPr>
        <p:spPr>
          <a:xfrm>
            <a:off x="15300998" y="39196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-649131" y="952500"/>
            <a:ext cx="11355206" cy="213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CONCLUSÃO</a:t>
            </a:r>
          </a:p>
          <a:p>
            <a:pPr algn="ctr">
              <a:lnSpc>
                <a:spcPts val="11200"/>
              </a:lnSpc>
            </a:pPr>
            <a:endParaRPr lang="en-US" sz="4500" b="1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48540" y="3013075"/>
            <a:ext cx="7995460" cy="1562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Equipe de apoio é essencial ao evangelismo.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43263" y="5817770"/>
            <a:ext cx="8806014" cy="3962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Organização, acolhimento e preparo espiritual garantem que a mensagem alcance corações com segurança e respeito.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3025" y="5584972"/>
            <a:ext cx="9941950" cy="4349603"/>
          </a:xfrm>
          <a:custGeom>
            <a:avLst/>
            <a:gdLst/>
            <a:ahLst/>
            <a:cxnLst/>
            <a:rect l="l" t="t" r="r" b="b"/>
            <a:pathLst>
              <a:path w="9941950" h="4349603">
                <a:moveTo>
                  <a:pt x="0" y="0"/>
                </a:moveTo>
                <a:lnTo>
                  <a:pt x="9941950" y="0"/>
                </a:lnTo>
                <a:lnTo>
                  <a:pt x="9941950" y="4349603"/>
                </a:lnTo>
                <a:lnTo>
                  <a:pt x="0" y="43496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0" y="-452037"/>
            <a:ext cx="18288000" cy="5595537"/>
            <a:chOff x="0" y="0"/>
            <a:chExt cx="4816593" cy="147372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1473722"/>
            </a:xfrm>
            <a:custGeom>
              <a:avLst/>
              <a:gdLst/>
              <a:ahLst/>
              <a:cxnLst/>
              <a:rect l="l" t="t" r="r" b="b"/>
              <a:pathLst>
                <a:path w="4816592" h="147372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1452132"/>
                  </a:lnTo>
                  <a:cubicBezTo>
                    <a:pt x="4816592" y="1464056"/>
                    <a:pt x="4806926" y="1473722"/>
                    <a:pt x="4795002" y="1473722"/>
                  </a:cubicBezTo>
                  <a:lnTo>
                    <a:pt x="21590" y="1473722"/>
                  </a:lnTo>
                  <a:cubicBezTo>
                    <a:pt x="15864" y="1473722"/>
                    <a:pt x="10372" y="1471447"/>
                    <a:pt x="6324" y="1467398"/>
                  </a:cubicBezTo>
                  <a:cubicBezTo>
                    <a:pt x="2275" y="1463349"/>
                    <a:pt x="0" y="1457858"/>
                    <a:pt x="0" y="1452132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15118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18902" y="1219963"/>
            <a:ext cx="17250196" cy="2581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0"/>
              </a:lnSpc>
            </a:pPr>
            <a:r>
              <a:rPr lang="en-US" sz="150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OBRIGADO!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4308" y="649288"/>
            <a:ext cx="11034633" cy="1285622"/>
            <a:chOff x="0" y="0"/>
            <a:chExt cx="2906241" cy="3386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06241" cy="338600"/>
            </a:xfrm>
            <a:custGeom>
              <a:avLst/>
              <a:gdLst/>
              <a:ahLst/>
              <a:cxnLst/>
              <a:rect l="l" t="t" r="r" b="b"/>
              <a:pathLst>
                <a:path w="2906241" h="338600">
                  <a:moveTo>
                    <a:pt x="35782" y="0"/>
                  </a:moveTo>
                  <a:lnTo>
                    <a:pt x="2870459" y="0"/>
                  </a:lnTo>
                  <a:cubicBezTo>
                    <a:pt x="2879949" y="0"/>
                    <a:pt x="2889050" y="3770"/>
                    <a:pt x="2895761" y="10480"/>
                  </a:cubicBezTo>
                  <a:cubicBezTo>
                    <a:pt x="2902471" y="17191"/>
                    <a:pt x="2906241" y="26292"/>
                    <a:pt x="2906241" y="35782"/>
                  </a:cubicBezTo>
                  <a:lnTo>
                    <a:pt x="2906241" y="302818"/>
                  </a:lnTo>
                  <a:cubicBezTo>
                    <a:pt x="2906241" y="322580"/>
                    <a:pt x="2890221" y="338600"/>
                    <a:pt x="2870459" y="338600"/>
                  </a:cubicBezTo>
                  <a:lnTo>
                    <a:pt x="35782" y="338600"/>
                  </a:lnTo>
                  <a:cubicBezTo>
                    <a:pt x="16020" y="338600"/>
                    <a:pt x="0" y="322580"/>
                    <a:pt x="0" y="302818"/>
                  </a:cubicBezTo>
                  <a:lnTo>
                    <a:pt x="0" y="35782"/>
                  </a:lnTo>
                  <a:cubicBezTo>
                    <a:pt x="0" y="16020"/>
                    <a:pt x="16020" y="0"/>
                    <a:pt x="35782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906241" cy="376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470599" y="39196"/>
            <a:ext cx="7778469" cy="10287000"/>
            <a:chOff x="0" y="0"/>
            <a:chExt cx="6145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14595" cy="812800"/>
            </a:xfrm>
            <a:custGeom>
              <a:avLst/>
              <a:gdLst/>
              <a:ahLst/>
              <a:cxnLst/>
              <a:rect l="l" t="t" r="r" b="b"/>
              <a:pathLst>
                <a:path w="614595" h="812800">
                  <a:moveTo>
                    <a:pt x="22892" y="0"/>
                  </a:moveTo>
                  <a:lnTo>
                    <a:pt x="591703" y="0"/>
                  </a:lnTo>
                  <a:cubicBezTo>
                    <a:pt x="604346" y="0"/>
                    <a:pt x="614595" y="10249"/>
                    <a:pt x="614595" y="22892"/>
                  </a:cubicBezTo>
                  <a:lnTo>
                    <a:pt x="614595" y="789908"/>
                  </a:lnTo>
                  <a:cubicBezTo>
                    <a:pt x="614595" y="802551"/>
                    <a:pt x="604346" y="812800"/>
                    <a:pt x="591703" y="812800"/>
                  </a:cubicBezTo>
                  <a:lnTo>
                    <a:pt x="22892" y="812800"/>
                  </a:lnTo>
                  <a:cubicBezTo>
                    <a:pt x="10249" y="812800"/>
                    <a:pt x="0" y="802551"/>
                    <a:pt x="0" y="789908"/>
                  </a:cubicBezTo>
                  <a:lnTo>
                    <a:pt x="0" y="22892"/>
                  </a:lnTo>
                  <a:cubicBezTo>
                    <a:pt x="0" y="10249"/>
                    <a:pt x="10249" y="0"/>
                    <a:pt x="22892" y="0"/>
                  </a:cubicBezTo>
                  <a:close/>
                </a:path>
              </a:pathLst>
            </a:custGeom>
            <a:blipFill>
              <a:blip r:embed="rId2"/>
              <a:stretch>
                <a:fillRect l="-49249" r="-49249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591140" y="2588946"/>
            <a:ext cx="10811465" cy="8345417"/>
            <a:chOff x="0" y="0"/>
            <a:chExt cx="2847464" cy="219797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847464" cy="2197970"/>
            </a:xfrm>
            <a:custGeom>
              <a:avLst/>
              <a:gdLst/>
              <a:ahLst/>
              <a:cxnLst/>
              <a:rect l="l" t="t" r="r" b="b"/>
              <a:pathLst>
                <a:path w="2847464" h="2197970">
                  <a:moveTo>
                    <a:pt x="36520" y="0"/>
                  </a:moveTo>
                  <a:lnTo>
                    <a:pt x="2810944" y="0"/>
                  </a:lnTo>
                  <a:cubicBezTo>
                    <a:pt x="2831113" y="0"/>
                    <a:pt x="2847464" y="16351"/>
                    <a:pt x="2847464" y="36520"/>
                  </a:cubicBezTo>
                  <a:lnTo>
                    <a:pt x="2847464" y="2161450"/>
                  </a:lnTo>
                  <a:cubicBezTo>
                    <a:pt x="2847464" y="2181619"/>
                    <a:pt x="2831113" y="2197970"/>
                    <a:pt x="2810944" y="2197970"/>
                  </a:cubicBezTo>
                  <a:lnTo>
                    <a:pt x="36520" y="2197970"/>
                  </a:lnTo>
                  <a:cubicBezTo>
                    <a:pt x="16351" y="2197970"/>
                    <a:pt x="0" y="2181619"/>
                    <a:pt x="0" y="2161450"/>
                  </a:cubicBezTo>
                  <a:lnTo>
                    <a:pt x="0" y="36520"/>
                  </a:lnTo>
                  <a:cubicBezTo>
                    <a:pt x="0" y="16351"/>
                    <a:pt x="16351" y="0"/>
                    <a:pt x="36520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2847464" cy="2236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300998" y="39196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TextBox 11"/>
          <p:cNvSpPr txBox="1"/>
          <p:nvPr/>
        </p:nvSpPr>
        <p:spPr>
          <a:xfrm>
            <a:off x="-591140" y="828422"/>
            <a:ext cx="11355206" cy="213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OBJETIVO</a:t>
            </a:r>
          </a:p>
          <a:p>
            <a:pPr algn="ctr">
              <a:lnSpc>
                <a:spcPts val="11200"/>
              </a:lnSpc>
            </a:pPr>
            <a:endParaRPr lang="en-US" sz="4500" b="1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02695" y="4552041"/>
            <a:ext cx="9767535" cy="369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Capacitar e motivar equipes para organizar o fluxo de pessoas, distribuir materiais, coordenar ministérios e lidar com imprevistos em eventos evangelísticos, garantindo experiência acolhedora, inspiradora e segura. 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298572"/>
            <a:ext cx="18288000" cy="2864699"/>
            <a:chOff x="0" y="0"/>
            <a:chExt cx="4816593" cy="7544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754489"/>
            </a:xfrm>
            <a:custGeom>
              <a:avLst/>
              <a:gdLst/>
              <a:ahLst/>
              <a:cxnLst/>
              <a:rect l="l" t="t" r="r" b="b"/>
              <a:pathLst>
                <a:path w="4816592" h="754489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732899"/>
                  </a:lnTo>
                  <a:cubicBezTo>
                    <a:pt x="4816592" y="744822"/>
                    <a:pt x="4806926" y="754489"/>
                    <a:pt x="4795002" y="754489"/>
                  </a:cubicBezTo>
                  <a:lnTo>
                    <a:pt x="21590" y="754489"/>
                  </a:lnTo>
                  <a:cubicBezTo>
                    <a:pt x="9666" y="754489"/>
                    <a:pt x="0" y="744822"/>
                    <a:pt x="0" y="732899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7925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-560057" y="271491"/>
            <a:ext cx="17250196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FUNDAMENTOS BÍBLICOS E VISÃO TEÓRICA</a:t>
            </a:r>
          </a:p>
        </p:txBody>
      </p:sp>
      <p:sp>
        <p:nvSpPr>
          <p:cNvPr id="6" name="Freeform 6"/>
          <p:cNvSpPr/>
          <p:nvPr/>
        </p:nvSpPr>
        <p:spPr>
          <a:xfrm>
            <a:off x="15216105" y="110788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2223375"/>
            <a:ext cx="16476146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Princípio bíblico: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“tudo… com decência e ordem” (1Co 14:40) e Deus é Deus de ordem (1Co 14:33) — organizar o fluxo não é só logística, é expressão do caráter divino.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4502150"/>
            <a:ext cx="16476146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Modelo no AT: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acampamento de Israel com entradas/saídas e deslocamentos definidos (Nm 2:1-34).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6375400"/>
            <a:ext cx="16476146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Ênfase de Ellen White (paráfrase):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 êxito acompanha ordem, método e disciplina; a obra deve ser feita com inteligência e exatidão.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81100" y="8248650"/>
            <a:ext cx="16476146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Igrejas saudáveis (Schwarz):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culto inspirador começa no primeiro contato na porta e inclui organização do espaço interno.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B6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834997"/>
            <a:ext cx="18288000" cy="3086100"/>
            <a:chOff x="0" y="0"/>
            <a:chExt cx="4816593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791210"/>
                  </a:lnTo>
                  <a:cubicBezTo>
                    <a:pt x="4816592" y="803134"/>
                    <a:pt x="4806926" y="812800"/>
                    <a:pt x="4795002" y="812800"/>
                  </a:cubicBezTo>
                  <a:lnTo>
                    <a:pt x="21590" y="812800"/>
                  </a:lnTo>
                  <a:cubicBezTo>
                    <a:pt x="9666" y="812800"/>
                    <a:pt x="0" y="803134"/>
                    <a:pt x="0" y="791210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07684" y="2251103"/>
            <a:ext cx="3713111" cy="7519141"/>
            <a:chOff x="0" y="0"/>
            <a:chExt cx="4950815" cy="10025522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1347126"/>
              <a:ext cx="4950815" cy="8678396"/>
              <a:chOff x="0" y="0"/>
              <a:chExt cx="812800" cy="142477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1424775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424775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0" y="3754127"/>
              <a:ext cx="4950815" cy="6271395"/>
              <a:chOff x="0" y="0"/>
              <a:chExt cx="812800" cy="1029606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12800" cy="102960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029606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2951151"/>
              <a:ext cx="4950815" cy="4950815"/>
              <a:chOff x="0" y="0"/>
              <a:chExt cx="812800" cy="8128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1128282" y="0"/>
              <a:ext cx="2694252" cy="2694252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7000"/>
                  </a:lnSpc>
                </a:pPr>
                <a:r>
                  <a:rPr lang="en-US" sz="5000" b="1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1</a:t>
                </a:r>
              </a:p>
            </p:txBody>
          </p:sp>
        </p:grpSp>
      </p:grpSp>
      <p:sp>
        <p:nvSpPr>
          <p:cNvPr id="18" name="TextBox 18"/>
          <p:cNvSpPr txBox="1"/>
          <p:nvPr/>
        </p:nvSpPr>
        <p:spPr>
          <a:xfrm>
            <a:off x="-812092" y="679478"/>
            <a:ext cx="17250196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ORGANIZAÇÃO DO FLUXO: PRINCÍPIOS PRÁTICOS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5163721" y="2282020"/>
            <a:ext cx="3713111" cy="7519141"/>
            <a:chOff x="0" y="0"/>
            <a:chExt cx="4950815" cy="10025522"/>
          </a:xfrm>
        </p:grpSpPr>
        <p:grpSp>
          <p:nvGrpSpPr>
            <p:cNvPr id="20" name="Group 20"/>
            <p:cNvGrpSpPr/>
            <p:nvPr/>
          </p:nvGrpSpPr>
          <p:grpSpPr>
            <a:xfrm>
              <a:off x="0" y="1347126"/>
              <a:ext cx="4950815" cy="8678396"/>
              <a:chOff x="0" y="0"/>
              <a:chExt cx="812800" cy="1424775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812800" cy="1424775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424775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0" y="3754127"/>
              <a:ext cx="4950815" cy="6271395"/>
              <a:chOff x="0" y="0"/>
              <a:chExt cx="812800" cy="1029606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812800" cy="102960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029606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>
              <a:off x="0" y="2951151"/>
              <a:ext cx="4950815" cy="4950815"/>
              <a:chOff x="0" y="0"/>
              <a:chExt cx="812800" cy="81280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1128282" y="0"/>
              <a:ext cx="2694252" cy="2694252"/>
              <a:chOff x="0" y="0"/>
              <a:chExt cx="812800" cy="812800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7000"/>
                  </a:lnSpc>
                </a:pPr>
                <a:r>
                  <a:rPr lang="en-US" sz="5000" b="1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2</a:t>
                </a:r>
              </a:p>
            </p:txBody>
          </p:sp>
        </p:grpSp>
      </p:grpSp>
      <p:grpSp>
        <p:nvGrpSpPr>
          <p:cNvPr id="32" name="Group 32"/>
          <p:cNvGrpSpPr/>
          <p:nvPr/>
        </p:nvGrpSpPr>
        <p:grpSpPr>
          <a:xfrm>
            <a:off x="9415463" y="2282020"/>
            <a:ext cx="3713111" cy="7519141"/>
            <a:chOff x="0" y="0"/>
            <a:chExt cx="4950815" cy="10025522"/>
          </a:xfrm>
        </p:grpSpPr>
        <p:grpSp>
          <p:nvGrpSpPr>
            <p:cNvPr id="33" name="Group 33"/>
            <p:cNvGrpSpPr/>
            <p:nvPr/>
          </p:nvGrpSpPr>
          <p:grpSpPr>
            <a:xfrm>
              <a:off x="0" y="1347126"/>
              <a:ext cx="4950815" cy="8678396"/>
              <a:chOff x="0" y="0"/>
              <a:chExt cx="812800" cy="1424775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812800" cy="1424775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424775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6" name="Group 36"/>
            <p:cNvGrpSpPr/>
            <p:nvPr/>
          </p:nvGrpSpPr>
          <p:grpSpPr>
            <a:xfrm>
              <a:off x="0" y="3754127"/>
              <a:ext cx="4950815" cy="6271395"/>
              <a:chOff x="0" y="0"/>
              <a:chExt cx="812800" cy="102960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812800" cy="102960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029606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8" name="TextBox 38"/>
              <p:cNvSpPr txBox="1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>
              <a:off x="0" y="2951151"/>
              <a:ext cx="4950815" cy="4950815"/>
              <a:chOff x="0" y="0"/>
              <a:chExt cx="812800" cy="812800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1" name="TextBox 41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42" name="Group 42"/>
            <p:cNvGrpSpPr/>
            <p:nvPr/>
          </p:nvGrpSpPr>
          <p:grpSpPr>
            <a:xfrm>
              <a:off x="1128282" y="0"/>
              <a:ext cx="2694252" cy="2694252"/>
              <a:chOff x="0" y="0"/>
              <a:chExt cx="812800" cy="812800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4" name="TextBox 44"/>
              <p:cNvSpPr txBox="1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7000"/>
                  </a:lnSpc>
                </a:pPr>
                <a:r>
                  <a:rPr lang="en-US" sz="5000" b="1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3</a:t>
                </a:r>
              </a:p>
            </p:txBody>
          </p:sp>
        </p:grpSp>
      </p:grpSp>
      <p:grpSp>
        <p:nvGrpSpPr>
          <p:cNvPr id="45" name="Group 45"/>
          <p:cNvGrpSpPr/>
          <p:nvPr/>
        </p:nvGrpSpPr>
        <p:grpSpPr>
          <a:xfrm>
            <a:off x="13667204" y="2282020"/>
            <a:ext cx="3713111" cy="7519141"/>
            <a:chOff x="0" y="0"/>
            <a:chExt cx="4950815" cy="10025522"/>
          </a:xfrm>
        </p:grpSpPr>
        <p:grpSp>
          <p:nvGrpSpPr>
            <p:cNvPr id="46" name="Group 46"/>
            <p:cNvGrpSpPr/>
            <p:nvPr/>
          </p:nvGrpSpPr>
          <p:grpSpPr>
            <a:xfrm>
              <a:off x="0" y="1347126"/>
              <a:ext cx="4950815" cy="8678396"/>
              <a:chOff x="0" y="0"/>
              <a:chExt cx="812800" cy="1424775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0" y="0"/>
                <a:ext cx="812800" cy="1424775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424775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49" name="Group 49"/>
            <p:cNvGrpSpPr/>
            <p:nvPr/>
          </p:nvGrpSpPr>
          <p:grpSpPr>
            <a:xfrm>
              <a:off x="0" y="3754127"/>
              <a:ext cx="4950815" cy="6271395"/>
              <a:chOff x="0" y="0"/>
              <a:chExt cx="812800" cy="1029606"/>
            </a:xfrm>
          </p:grpSpPr>
          <p:sp>
            <p:nvSpPr>
              <p:cNvPr id="50" name="Freeform 50"/>
              <p:cNvSpPr/>
              <p:nvPr/>
            </p:nvSpPr>
            <p:spPr>
              <a:xfrm>
                <a:off x="0" y="0"/>
                <a:ext cx="812800" cy="102960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029606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1" name="TextBox 51"/>
              <p:cNvSpPr txBox="1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52" name="Group 52"/>
            <p:cNvGrpSpPr/>
            <p:nvPr/>
          </p:nvGrpSpPr>
          <p:grpSpPr>
            <a:xfrm>
              <a:off x="0" y="2951151"/>
              <a:ext cx="4950815" cy="4950815"/>
              <a:chOff x="0" y="0"/>
              <a:chExt cx="812800" cy="812800"/>
            </a:xfrm>
          </p:grpSpPr>
          <p:sp>
            <p:nvSpPr>
              <p:cNvPr id="53" name="Freeform 5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4" name="TextBox 54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55" name="Group 55"/>
            <p:cNvGrpSpPr/>
            <p:nvPr/>
          </p:nvGrpSpPr>
          <p:grpSpPr>
            <a:xfrm>
              <a:off x="1128282" y="0"/>
              <a:ext cx="2694252" cy="2694252"/>
              <a:chOff x="0" y="0"/>
              <a:chExt cx="812800" cy="812800"/>
            </a:xfrm>
          </p:grpSpPr>
          <p:sp>
            <p:nvSpPr>
              <p:cNvPr id="56" name="Freeform 5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7" name="TextBox 57"/>
              <p:cNvSpPr txBox="1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7000"/>
                  </a:lnSpc>
                </a:pPr>
                <a:r>
                  <a:rPr lang="en-US" sz="5000" b="1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4</a:t>
                </a:r>
              </a:p>
            </p:txBody>
          </p:sp>
        </p:grpSp>
      </p:grpSp>
      <p:sp>
        <p:nvSpPr>
          <p:cNvPr id="58" name="TextBox 58"/>
          <p:cNvSpPr txBox="1"/>
          <p:nvPr/>
        </p:nvSpPr>
        <p:spPr>
          <a:xfrm>
            <a:off x="1155059" y="4462630"/>
            <a:ext cx="3222524" cy="1900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3"/>
              </a:lnSpc>
            </a:pPr>
            <a:r>
              <a:rPr lang="en-US" sz="3609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Recepção animada e organizada: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5652227" y="4462630"/>
            <a:ext cx="2736099" cy="1900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3"/>
              </a:lnSpc>
            </a:pPr>
            <a:r>
              <a:rPr lang="en-US" sz="3609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Entradas e saídas bem definidas: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9905532" y="4462630"/>
            <a:ext cx="2736099" cy="1900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3"/>
              </a:lnSpc>
            </a:pPr>
            <a:r>
              <a:rPr lang="en-US" sz="3609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Segurança e prevenção: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3972747" y="4594041"/>
            <a:ext cx="3102026" cy="1768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16"/>
              </a:lnSpc>
            </a:pPr>
            <a:r>
              <a:rPr lang="en-US" sz="3368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Planejamento para emergências:</a:t>
            </a:r>
          </a:p>
        </p:txBody>
      </p:sp>
      <p:sp>
        <p:nvSpPr>
          <p:cNvPr id="62" name="Freeform 62"/>
          <p:cNvSpPr/>
          <p:nvPr/>
        </p:nvSpPr>
        <p:spPr>
          <a:xfrm>
            <a:off x="15216105" y="110788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3" name="TextBox 63"/>
          <p:cNvSpPr txBox="1"/>
          <p:nvPr/>
        </p:nvSpPr>
        <p:spPr>
          <a:xfrm>
            <a:off x="907684" y="6671239"/>
            <a:ext cx="3713111" cy="2491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8"/>
              </a:lnSpc>
            </a:pP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equipe </a:t>
            </a:r>
            <a:r>
              <a:rPr lang="en-US" sz="2406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treinada</a:t>
            </a: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e </a:t>
            </a:r>
            <a:r>
              <a:rPr lang="en-US" sz="2406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posicionada</a:t>
            </a: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; </a:t>
            </a:r>
            <a:r>
              <a:rPr lang="en-US" sz="2406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transformar</a:t>
            </a: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a entrada </a:t>
            </a:r>
            <a:r>
              <a:rPr lang="en-US" sz="2406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em</a:t>
            </a: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6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momento</a:t>
            </a: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2406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acolhimento</a:t>
            </a: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/</a:t>
            </a:r>
            <a:r>
              <a:rPr lang="en-US" sz="2406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discipulado</a:t>
            </a: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6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inicial</a:t>
            </a: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2406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Sl</a:t>
            </a:r>
            <a:r>
              <a:rPr lang="en-US" sz="2406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84:10).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5159426" y="6671239"/>
            <a:ext cx="3713111" cy="16730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8"/>
              </a:lnSpc>
            </a:pPr>
            <a:r>
              <a:rPr lang="en-US" sz="2406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Pode-se utilizar placas, cartazes, ter</a:t>
            </a:r>
          </a:p>
          <a:p>
            <a:pPr algn="ctr">
              <a:lnSpc>
                <a:spcPts val="3368"/>
              </a:lnSpc>
            </a:pPr>
            <a:r>
              <a:rPr lang="en-US" sz="2406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sinalização visual com informações claras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9417026" y="6704856"/>
            <a:ext cx="3711548" cy="1249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8"/>
              </a:lnSpc>
            </a:pPr>
            <a:r>
              <a:rPr lang="en-US" sz="2406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organização do fluxo evita aglomerações e risco de acidentes.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13667204" y="6671239"/>
            <a:ext cx="3711548" cy="1249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8"/>
              </a:lnSpc>
            </a:pPr>
            <a:r>
              <a:rPr lang="en-US" sz="2406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Saídas de emergência sempre livres e equipe</a:t>
            </a:r>
          </a:p>
          <a:p>
            <a:pPr algn="ctr">
              <a:lnSpc>
                <a:spcPts val="3368"/>
              </a:lnSpc>
            </a:pPr>
            <a:r>
              <a:rPr lang="en-US" sz="2406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treinada.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4308" y="362316"/>
            <a:ext cx="14022135" cy="1144251"/>
            <a:chOff x="0" y="0"/>
            <a:chExt cx="3693073" cy="3013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93073" cy="301367"/>
            </a:xfrm>
            <a:custGeom>
              <a:avLst/>
              <a:gdLst/>
              <a:ahLst/>
              <a:cxnLst/>
              <a:rect l="l" t="t" r="r" b="b"/>
              <a:pathLst>
                <a:path w="3693073" h="301367">
                  <a:moveTo>
                    <a:pt x="28158" y="0"/>
                  </a:moveTo>
                  <a:lnTo>
                    <a:pt x="3664914" y="0"/>
                  </a:lnTo>
                  <a:cubicBezTo>
                    <a:pt x="3672382" y="0"/>
                    <a:pt x="3679545" y="2967"/>
                    <a:pt x="3684825" y="8247"/>
                  </a:cubicBezTo>
                  <a:cubicBezTo>
                    <a:pt x="3690106" y="13528"/>
                    <a:pt x="3693073" y="20690"/>
                    <a:pt x="3693073" y="28158"/>
                  </a:cubicBezTo>
                  <a:lnTo>
                    <a:pt x="3693073" y="273208"/>
                  </a:lnTo>
                  <a:cubicBezTo>
                    <a:pt x="3693073" y="280676"/>
                    <a:pt x="3690106" y="287839"/>
                    <a:pt x="3684825" y="293119"/>
                  </a:cubicBezTo>
                  <a:cubicBezTo>
                    <a:pt x="3679545" y="298400"/>
                    <a:pt x="3672382" y="301367"/>
                    <a:pt x="3664914" y="301367"/>
                  </a:cubicBezTo>
                  <a:lnTo>
                    <a:pt x="28158" y="301367"/>
                  </a:lnTo>
                  <a:cubicBezTo>
                    <a:pt x="20690" y="301367"/>
                    <a:pt x="13528" y="298400"/>
                    <a:pt x="8247" y="293119"/>
                  </a:cubicBezTo>
                  <a:cubicBezTo>
                    <a:pt x="2967" y="287839"/>
                    <a:pt x="0" y="280676"/>
                    <a:pt x="0" y="273208"/>
                  </a:cubicBezTo>
                  <a:lnTo>
                    <a:pt x="0" y="28158"/>
                  </a:lnTo>
                  <a:cubicBezTo>
                    <a:pt x="0" y="20690"/>
                    <a:pt x="2967" y="13528"/>
                    <a:pt x="8247" y="8247"/>
                  </a:cubicBezTo>
                  <a:cubicBezTo>
                    <a:pt x="13528" y="2967"/>
                    <a:pt x="20690" y="0"/>
                    <a:pt x="28158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693073" cy="3394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358675" y="0"/>
            <a:ext cx="4996000" cy="10287000"/>
            <a:chOff x="0" y="0"/>
            <a:chExt cx="394746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94746" cy="812800"/>
            </a:xfrm>
            <a:custGeom>
              <a:avLst/>
              <a:gdLst/>
              <a:ahLst/>
              <a:cxnLst/>
              <a:rect l="l" t="t" r="r" b="b"/>
              <a:pathLst>
                <a:path w="394746" h="812800">
                  <a:moveTo>
                    <a:pt x="35641" y="0"/>
                  </a:moveTo>
                  <a:lnTo>
                    <a:pt x="359104" y="0"/>
                  </a:lnTo>
                  <a:cubicBezTo>
                    <a:pt x="368557" y="0"/>
                    <a:pt x="377623" y="3755"/>
                    <a:pt x="384307" y="10439"/>
                  </a:cubicBezTo>
                  <a:cubicBezTo>
                    <a:pt x="390991" y="17123"/>
                    <a:pt x="394746" y="26189"/>
                    <a:pt x="394746" y="35641"/>
                  </a:cubicBezTo>
                  <a:lnTo>
                    <a:pt x="394746" y="777159"/>
                  </a:lnTo>
                  <a:cubicBezTo>
                    <a:pt x="394746" y="796843"/>
                    <a:pt x="378789" y="812800"/>
                    <a:pt x="359104" y="812800"/>
                  </a:cubicBezTo>
                  <a:lnTo>
                    <a:pt x="35641" y="812800"/>
                  </a:lnTo>
                  <a:cubicBezTo>
                    <a:pt x="15957" y="812800"/>
                    <a:pt x="0" y="796843"/>
                    <a:pt x="0" y="777159"/>
                  </a:cubicBezTo>
                  <a:lnTo>
                    <a:pt x="0" y="35641"/>
                  </a:lnTo>
                  <a:cubicBezTo>
                    <a:pt x="0" y="15957"/>
                    <a:pt x="15957" y="0"/>
                    <a:pt x="35641" y="0"/>
                  </a:cubicBezTo>
                  <a:close/>
                </a:path>
              </a:pathLst>
            </a:custGeom>
            <a:blipFill>
              <a:blip r:embed="rId2"/>
              <a:stretch>
                <a:fillRect l="-104525" r="-104525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649131" y="1891797"/>
            <a:ext cx="13856958" cy="8683805"/>
            <a:chOff x="0" y="0"/>
            <a:chExt cx="3649569" cy="228709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649569" cy="2287093"/>
            </a:xfrm>
            <a:custGeom>
              <a:avLst/>
              <a:gdLst/>
              <a:ahLst/>
              <a:cxnLst/>
              <a:rect l="l" t="t" r="r" b="b"/>
              <a:pathLst>
                <a:path w="3649569" h="2287093">
                  <a:moveTo>
                    <a:pt x="28494" y="0"/>
                  </a:moveTo>
                  <a:lnTo>
                    <a:pt x="3621075" y="0"/>
                  </a:lnTo>
                  <a:cubicBezTo>
                    <a:pt x="3636813" y="0"/>
                    <a:pt x="3649569" y="12757"/>
                    <a:pt x="3649569" y="28494"/>
                  </a:cubicBezTo>
                  <a:lnTo>
                    <a:pt x="3649569" y="2258599"/>
                  </a:lnTo>
                  <a:cubicBezTo>
                    <a:pt x="3649569" y="2274336"/>
                    <a:pt x="3636813" y="2287093"/>
                    <a:pt x="3621075" y="2287093"/>
                  </a:cubicBezTo>
                  <a:lnTo>
                    <a:pt x="28494" y="2287093"/>
                  </a:lnTo>
                  <a:cubicBezTo>
                    <a:pt x="20937" y="2287093"/>
                    <a:pt x="13689" y="2284091"/>
                    <a:pt x="8346" y="2278747"/>
                  </a:cubicBezTo>
                  <a:cubicBezTo>
                    <a:pt x="3002" y="2273403"/>
                    <a:pt x="0" y="2266156"/>
                    <a:pt x="0" y="2258599"/>
                  </a:cubicBezTo>
                  <a:lnTo>
                    <a:pt x="0" y="28494"/>
                  </a:lnTo>
                  <a:cubicBezTo>
                    <a:pt x="0" y="12757"/>
                    <a:pt x="12757" y="0"/>
                    <a:pt x="28494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3649569" cy="23251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300998" y="39196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TextBox 11"/>
          <p:cNvSpPr txBox="1"/>
          <p:nvPr/>
        </p:nvSpPr>
        <p:spPr>
          <a:xfrm>
            <a:off x="672607" y="536457"/>
            <a:ext cx="11317767" cy="2139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79"/>
              </a:lnSpc>
            </a:pPr>
            <a:r>
              <a:rPr lang="en-US" sz="4485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EQUIPE DE APOIO</a:t>
            </a:r>
          </a:p>
          <a:p>
            <a:pPr algn="ctr">
              <a:lnSpc>
                <a:spcPts val="11163"/>
              </a:lnSpc>
            </a:pPr>
            <a:endParaRPr lang="en-US" sz="4485" b="1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49963" y="2635999"/>
            <a:ext cx="12699950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Na porta e no salão: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acolher com hospitalidade, orientar sobre a programação e direcionar assentos.</a:t>
            </a:r>
          </a:p>
          <a:p>
            <a:pPr algn="l">
              <a:lnSpc>
                <a:spcPts val="4900"/>
              </a:lnSpc>
            </a:pPr>
            <a:endParaRPr lang="en-US" sz="35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49963" y="4301272"/>
            <a:ext cx="12699950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Apoio</a:t>
            </a:r>
            <a:r>
              <a:rPr lang="en-US" sz="35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5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bíblico</a:t>
            </a:r>
            <a:r>
              <a:rPr lang="en-US" sz="35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: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distribuir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Bíblias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ajudar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localizar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os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textos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rapidamente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e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acompanhar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interessados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r>
              <a:rPr lang="en-US" sz="35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</a:p>
          <a:p>
            <a:pPr algn="l">
              <a:lnSpc>
                <a:spcPts val="4900"/>
              </a:lnSpc>
            </a:pPr>
            <a:endParaRPr lang="en-US" sz="35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49963" y="5880849"/>
            <a:ext cx="12699950" cy="245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Conexão</a:t>
            </a:r>
            <a:r>
              <a:rPr lang="en-US" sz="35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5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espiritual</a:t>
            </a:r>
            <a:r>
              <a:rPr lang="en-US" sz="35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: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identificar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quem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deseja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estudar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Bíblia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para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acompanhamento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obreiro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/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evangelista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(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visitas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incentivo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retornar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). </a:t>
            </a:r>
          </a:p>
          <a:p>
            <a:pPr algn="l">
              <a:lnSpc>
                <a:spcPts val="4900"/>
              </a:lnSpc>
            </a:pPr>
            <a:endParaRPr lang="en-US" sz="3500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49963" y="8031897"/>
            <a:ext cx="12699950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Registros básicos: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fichas de presença/contatos quando aplicável, de forma discreta e organizada.</a:t>
            </a:r>
          </a:p>
          <a:p>
            <a:pPr algn="l">
              <a:lnSpc>
                <a:spcPts val="4900"/>
              </a:lnSpc>
            </a:pPr>
            <a:endParaRPr lang="en-US" sz="35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4308" y="362316"/>
            <a:ext cx="14022135" cy="1144251"/>
            <a:chOff x="0" y="0"/>
            <a:chExt cx="3693073" cy="3013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93073" cy="301367"/>
            </a:xfrm>
            <a:custGeom>
              <a:avLst/>
              <a:gdLst/>
              <a:ahLst/>
              <a:cxnLst/>
              <a:rect l="l" t="t" r="r" b="b"/>
              <a:pathLst>
                <a:path w="3693073" h="301367">
                  <a:moveTo>
                    <a:pt x="28158" y="0"/>
                  </a:moveTo>
                  <a:lnTo>
                    <a:pt x="3664914" y="0"/>
                  </a:lnTo>
                  <a:cubicBezTo>
                    <a:pt x="3672382" y="0"/>
                    <a:pt x="3679545" y="2967"/>
                    <a:pt x="3684825" y="8247"/>
                  </a:cubicBezTo>
                  <a:cubicBezTo>
                    <a:pt x="3690106" y="13528"/>
                    <a:pt x="3693073" y="20690"/>
                    <a:pt x="3693073" y="28158"/>
                  </a:cubicBezTo>
                  <a:lnTo>
                    <a:pt x="3693073" y="273208"/>
                  </a:lnTo>
                  <a:cubicBezTo>
                    <a:pt x="3693073" y="280676"/>
                    <a:pt x="3690106" y="287839"/>
                    <a:pt x="3684825" y="293119"/>
                  </a:cubicBezTo>
                  <a:cubicBezTo>
                    <a:pt x="3679545" y="298400"/>
                    <a:pt x="3672382" y="301367"/>
                    <a:pt x="3664914" y="301367"/>
                  </a:cubicBezTo>
                  <a:lnTo>
                    <a:pt x="28158" y="301367"/>
                  </a:lnTo>
                  <a:cubicBezTo>
                    <a:pt x="20690" y="301367"/>
                    <a:pt x="13528" y="298400"/>
                    <a:pt x="8247" y="293119"/>
                  </a:cubicBezTo>
                  <a:cubicBezTo>
                    <a:pt x="2967" y="287839"/>
                    <a:pt x="0" y="280676"/>
                    <a:pt x="0" y="273208"/>
                  </a:cubicBezTo>
                  <a:lnTo>
                    <a:pt x="0" y="28158"/>
                  </a:lnTo>
                  <a:cubicBezTo>
                    <a:pt x="0" y="20690"/>
                    <a:pt x="2967" y="13528"/>
                    <a:pt x="8247" y="8247"/>
                  </a:cubicBezTo>
                  <a:cubicBezTo>
                    <a:pt x="13528" y="2967"/>
                    <a:pt x="20690" y="0"/>
                    <a:pt x="28158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693073" cy="3394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358675" y="0"/>
            <a:ext cx="4996000" cy="10287000"/>
            <a:chOff x="0" y="0"/>
            <a:chExt cx="394746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94746" cy="812800"/>
            </a:xfrm>
            <a:custGeom>
              <a:avLst/>
              <a:gdLst/>
              <a:ahLst/>
              <a:cxnLst/>
              <a:rect l="l" t="t" r="r" b="b"/>
              <a:pathLst>
                <a:path w="394746" h="812800">
                  <a:moveTo>
                    <a:pt x="35641" y="0"/>
                  </a:moveTo>
                  <a:lnTo>
                    <a:pt x="359104" y="0"/>
                  </a:lnTo>
                  <a:cubicBezTo>
                    <a:pt x="368557" y="0"/>
                    <a:pt x="377623" y="3755"/>
                    <a:pt x="384307" y="10439"/>
                  </a:cubicBezTo>
                  <a:cubicBezTo>
                    <a:pt x="390991" y="17123"/>
                    <a:pt x="394746" y="26189"/>
                    <a:pt x="394746" y="35641"/>
                  </a:cubicBezTo>
                  <a:lnTo>
                    <a:pt x="394746" y="777159"/>
                  </a:lnTo>
                  <a:cubicBezTo>
                    <a:pt x="394746" y="796843"/>
                    <a:pt x="378789" y="812800"/>
                    <a:pt x="359104" y="812800"/>
                  </a:cubicBezTo>
                  <a:lnTo>
                    <a:pt x="35641" y="812800"/>
                  </a:lnTo>
                  <a:cubicBezTo>
                    <a:pt x="15957" y="812800"/>
                    <a:pt x="0" y="796843"/>
                    <a:pt x="0" y="777159"/>
                  </a:cubicBezTo>
                  <a:lnTo>
                    <a:pt x="0" y="35641"/>
                  </a:lnTo>
                  <a:cubicBezTo>
                    <a:pt x="0" y="15957"/>
                    <a:pt x="15957" y="0"/>
                    <a:pt x="35641" y="0"/>
                  </a:cubicBezTo>
                  <a:close/>
                </a:path>
              </a:pathLst>
            </a:custGeom>
            <a:blipFill>
              <a:blip r:embed="rId2"/>
              <a:stretch>
                <a:fillRect l="-104235" r="-104235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852408" y="1920372"/>
            <a:ext cx="13856958" cy="8683805"/>
            <a:chOff x="0" y="0"/>
            <a:chExt cx="3649569" cy="228709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649569" cy="2287093"/>
            </a:xfrm>
            <a:custGeom>
              <a:avLst/>
              <a:gdLst/>
              <a:ahLst/>
              <a:cxnLst/>
              <a:rect l="l" t="t" r="r" b="b"/>
              <a:pathLst>
                <a:path w="3649569" h="2287093">
                  <a:moveTo>
                    <a:pt x="28494" y="0"/>
                  </a:moveTo>
                  <a:lnTo>
                    <a:pt x="3621075" y="0"/>
                  </a:lnTo>
                  <a:cubicBezTo>
                    <a:pt x="3636813" y="0"/>
                    <a:pt x="3649569" y="12757"/>
                    <a:pt x="3649569" y="28494"/>
                  </a:cubicBezTo>
                  <a:lnTo>
                    <a:pt x="3649569" y="2258599"/>
                  </a:lnTo>
                  <a:cubicBezTo>
                    <a:pt x="3649569" y="2274336"/>
                    <a:pt x="3636813" y="2287093"/>
                    <a:pt x="3621075" y="2287093"/>
                  </a:cubicBezTo>
                  <a:lnTo>
                    <a:pt x="28494" y="2287093"/>
                  </a:lnTo>
                  <a:cubicBezTo>
                    <a:pt x="20937" y="2287093"/>
                    <a:pt x="13689" y="2284091"/>
                    <a:pt x="8346" y="2278747"/>
                  </a:cubicBezTo>
                  <a:cubicBezTo>
                    <a:pt x="3002" y="2273403"/>
                    <a:pt x="0" y="2266156"/>
                    <a:pt x="0" y="2258599"/>
                  </a:cubicBezTo>
                  <a:lnTo>
                    <a:pt x="0" y="28494"/>
                  </a:lnTo>
                  <a:cubicBezTo>
                    <a:pt x="0" y="12757"/>
                    <a:pt x="12757" y="0"/>
                    <a:pt x="28494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3649569" cy="23251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300998" y="39196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TextBox 11"/>
          <p:cNvSpPr txBox="1"/>
          <p:nvPr/>
        </p:nvSpPr>
        <p:spPr>
          <a:xfrm>
            <a:off x="349963" y="544513"/>
            <a:ext cx="12377305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DISTRIBUIÇÃO DE MATERIAIS: BÍBLIAS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10666" y="2236618"/>
            <a:ext cx="12135969" cy="245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Preparação</a:t>
            </a:r>
            <a:r>
              <a:rPr lang="en-US" sz="35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: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separar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previamente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as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Bíblias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em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quantidade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suficiente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organizando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-as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em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local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acessível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para a equipe.</a:t>
            </a:r>
          </a:p>
          <a:p>
            <a:pPr algn="l">
              <a:lnSpc>
                <a:spcPts val="4900"/>
              </a:lnSpc>
            </a:pPr>
            <a:endParaRPr lang="en-US" sz="3500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10666" y="4327540"/>
            <a:ext cx="11813325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Entrega: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oferecer com cordialidade a quem não trouxe, de modo respeitoso (sem pressa).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10666" y="5948363"/>
            <a:ext cx="11813325" cy="245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Coleta: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ao final do programa, recolher com discrição as Bíblias emprestadas, verificando se todas foram devolvidas em boas condições.</a:t>
            </a:r>
          </a:p>
          <a:p>
            <a:pPr algn="l">
              <a:lnSpc>
                <a:spcPts val="4900"/>
              </a:lnSpc>
            </a:pPr>
            <a:endParaRPr lang="en-US" sz="35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10666" y="8335963"/>
            <a:ext cx="11436634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Propósito: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transmitir zelo pela Palavra e facilitar a participação de todos.</a:t>
            </a:r>
          </a:p>
          <a:p>
            <a:pPr algn="l">
              <a:lnSpc>
                <a:spcPts val="4900"/>
              </a:lnSpc>
            </a:pPr>
            <a:endParaRPr lang="en-US" sz="35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38387" y="500189"/>
            <a:ext cx="14305719" cy="1175301"/>
            <a:chOff x="0" y="0"/>
            <a:chExt cx="3767761" cy="30954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767761" cy="309544"/>
            </a:xfrm>
            <a:custGeom>
              <a:avLst/>
              <a:gdLst/>
              <a:ahLst/>
              <a:cxnLst/>
              <a:rect l="l" t="t" r="r" b="b"/>
              <a:pathLst>
                <a:path w="3767761" h="309544">
                  <a:moveTo>
                    <a:pt x="27600" y="0"/>
                  </a:moveTo>
                  <a:lnTo>
                    <a:pt x="3740161" y="0"/>
                  </a:lnTo>
                  <a:cubicBezTo>
                    <a:pt x="3747481" y="0"/>
                    <a:pt x="3754501" y="2908"/>
                    <a:pt x="3759677" y="8084"/>
                  </a:cubicBezTo>
                  <a:cubicBezTo>
                    <a:pt x="3764853" y="13260"/>
                    <a:pt x="3767761" y="20280"/>
                    <a:pt x="3767761" y="27600"/>
                  </a:cubicBezTo>
                  <a:lnTo>
                    <a:pt x="3767761" y="281944"/>
                  </a:lnTo>
                  <a:cubicBezTo>
                    <a:pt x="3767761" y="289264"/>
                    <a:pt x="3764853" y="296284"/>
                    <a:pt x="3759677" y="301460"/>
                  </a:cubicBezTo>
                  <a:cubicBezTo>
                    <a:pt x="3754501" y="306636"/>
                    <a:pt x="3747481" y="309544"/>
                    <a:pt x="3740161" y="309544"/>
                  </a:cubicBezTo>
                  <a:lnTo>
                    <a:pt x="27600" y="309544"/>
                  </a:lnTo>
                  <a:cubicBezTo>
                    <a:pt x="20280" y="309544"/>
                    <a:pt x="13260" y="306636"/>
                    <a:pt x="8084" y="301460"/>
                  </a:cubicBezTo>
                  <a:cubicBezTo>
                    <a:pt x="2908" y="296284"/>
                    <a:pt x="0" y="289264"/>
                    <a:pt x="0" y="281944"/>
                  </a:cubicBezTo>
                  <a:lnTo>
                    <a:pt x="0" y="27600"/>
                  </a:lnTo>
                  <a:cubicBezTo>
                    <a:pt x="0" y="20280"/>
                    <a:pt x="2908" y="13260"/>
                    <a:pt x="8084" y="8084"/>
                  </a:cubicBezTo>
                  <a:cubicBezTo>
                    <a:pt x="13260" y="2908"/>
                    <a:pt x="20280" y="0"/>
                    <a:pt x="2760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767761" cy="3476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525" y="19050"/>
            <a:ext cx="4123877" cy="10287000"/>
            <a:chOff x="0" y="0"/>
            <a:chExt cx="325837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5837" cy="812800"/>
            </a:xfrm>
            <a:custGeom>
              <a:avLst/>
              <a:gdLst/>
              <a:ahLst/>
              <a:cxnLst/>
              <a:rect l="l" t="t" r="r" b="b"/>
              <a:pathLst>
                <a:path w="325837" h="812800">
                  <a:moveTo>
                    <a:pt x="43179" y="0"/>
                  </a:moveTo>
                  <a:lnTo>
                    <a:pt x="282658" y="0"/>
                  </a:lnTo>
                  <a:cubicBezTo>
                    <a:pt x="306505" y="0"/>
                    <a:pt x="325837" y="19332"/>
                    <a:pt x="325837" y="43179"/>
                  </a:cubicBezTo>
                  <a:lnTo>
                    <a:pt x="325837" y="769621"/>
                  </a:lnTo>
                  <a:cubicBezTo>
                    <a:pt x="325837" y="793468"/>
                    <a:pt x="306505" y="812800"/>
                    <a:pt x="282658" y="812800"/>
                  </a:cubicBezTo>
                  <a:lnTo>
                    <a:pt x="43179" y="812800"/>
                  </a:lnTo>
                  <a:cubicBezTo>
                    <a:pt x="19332" y="812800"/>
                    <a:pt x="0" y="793468"/>
                    <a:pt x="0" y="769621"/>
                  </a:cubicBezTo>
                  <a:lnTo>
                    <a:pt x="0" y="43179"/>
                  </a:lnTo>
                  <a:cubicBezTo>
                    <a:pt x="0" y="19332"/>
                    <a:pt x="19332" y="0"/>
                    <a:pt x="43179" y="0"/>
                  </a:cubicBezTo>
                  <a:close/>
                </a:path>
              </a:pathLst>
            </a:custGeom>
            <a:blipFill>
              <a:blip r:embed="rId2"/>
              <a:stretch>
                <a:fillRect l="-137204" r="-137204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538387" y="1869499"/>
            <a:ext cx="14082550" cy="8751483"/>
            <a:chOff x="0" y="0"/>
            <a:chExt cx="3708984" cy="230491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708984" cy="2304917"/>
            </a:xfrm>
            <a:custGeom>
              <a:avLst/>
              <a:gdLst/>
              <a:ahLst/>
              <a:cxnLst/>
              <a:rect l="l" t="t" r="r" b="b"/>
              <a:pathLst>
                <a:path w="3708984" h="2304917">
                  <a:moveTo>
                    <a:pt x="28037" y="0"/>
                  </a:moveTo>
                  <a:lnTo>
                    <a:pt x="3680947" y="0"/>
                  </a:lnTo>
                  <a:cubicBezTo>
                    <a:pt x="3688383" y="0"/>
                    <a:pt x="3695514" y="2954"/>
                    <a:pt x="3700773" y="8212"/>
                  </a:cubicBezTo>
                  <a:cubicBezTo>
                    <a:pt x="3706030" y="13470"/>
                    <a:pt x="3708984" y="20601"/>
                    <a:pt x="3708984" y="28037"/>
                  </a:cubicBezTo>
                  <a:lnTo>
                    <a:pt x="3708984" y="2276880"/>
                  </a:lnTo>
                  <a:cubicBezTo>
                    <a:pt x="3708984" y="2292365"/>
                    <a:pt x="3696432" y="2304917"/>
                    <a:pt x="3680947" y="2304917"/>
                  </a:cubicBezTo>
                  <a:lnTo>
                    <a:pt x="28037" y="2304917"/>
                  </a:lnTo>
                  <a:cubicBezTo>
                    <a:pt x="12553" y="2304917"/>
                    <a:pt x="0" y="2292365"/>
                    <a:pt x="0" y="2276880"/>
                  </a:cubicBezTo>
                  <a:lnTo>
                    <a:pt x="0" y="28037"/>
                  </a:lnTo>
                  <a:cubicBezTo>
                    <a:pt x="0" y="12553"/>
                    <a:pt x="12553" y="0"/>
                    <a:pt x="28037" y="0"/>
                  </a:cubicBezTo>
                  <a:close/>
                </a:path>
              </a:pathLst>
            </a:custGeom>
            <a:solidFill>
              <a:srgbClr val="E0B65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3708984" cy="23430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38100" y="47625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TextBox 11"/>
          <p:cNvSpPr txBox="1"/>
          <p:nvPr/>
        </p:nvSpPr>
        <p:spPr>
          <a:xfrm>
            <a:off x="4133402" y="603652"/>
            <a:ext cx="13537502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Distribuição: cupons, lanches e lições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106615" y="2111306"/>
            <a:ext cx="12812746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Cupons (sorteios/controle):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numerar se preciso; entregar de forma ágil e ordeira; usar recipientes adequados para coleta. </a:t>
            </a:r>
          </a:p>
          <a:p>
            <a:pPr algn="l">
              <a:lnSpc>
                <a:spcPts val="4900"/>
              </a:lnSpc>
            </a:pPr>
            <a:endParaRPr lang="en-US" sz="35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106615" y="3660807"/>
            <a:ext cx="12399864" cy="183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Lanches: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kits montados com antecedência; pontos estratégicos; chamar pequenos grupos; manter padrão de higiene.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106615" y="5819806"/>
            <a:ext cx="12812746" cy="307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Lições</a:t>
            </a:r>
            <a:r>
              <a:rPr lang="en-US" sz="35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5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bíblicas</a:t>
            </a:r>
            <a:r>
              <a:rPr lang="en-US" sz="35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: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separar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quantidade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de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participantes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;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entregar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preferencialmente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ao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final;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explicar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importância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e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incentivar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uso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diário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;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controlar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quantidades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para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ninguém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ficar</a:t>
            </a:r>
            <a:r>
              <a:rPr lang="en-US" sz="35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sem.</a:t>
            </a:r>
          </a:p>
          <a:p>
            <a:pPr algn="l">
              <a:lnSpc>
                <a:spcPts val="4900"/>
              </a:lnSpc>
            </a:pPr>
            <a:endParaRPr lang="en-US" sz="3500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106615" y="8616950"/>
            <a:ext cx="12152685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Tom do serviço: </a:t>
            </a:r>
            <a:r>
              <a:rPr lang="en-US" sz="35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ordem, serenidade, cuidado e respeito — é ministério silencioso que serve à mensagem.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B6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834997"/>
            <a:ext cx="18288000" cy="3086100"/>
            <a:chOff x="0" y="0"/>
            <a:chExt cx="4816593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791210"/>
                  </a:lnTo>
                  <a:cubicBezTo>
                    <a:pt x="4816592" y="803134"/>
                    <a:pt x="4806926" y="812800"/>
                    <a:pt x="4795002" y="812800"/>
                  </a:cubicBezTo>
                  <a:lnTo>
                    <a:pt x="21590" y="812800"/>
                  </a:lnTo>
                  <a:cubicBezTo>
                    <a:pt x="9666" y="812800"/>
                    <a:pt x="0" y="803134"/>
                    <a:pt x="0" y="791210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18902" y="299481"/>
            <a:ext cx="17250196" cy="1739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COORDENAÇÃO COM MINISTÉRIOS </a:t>
            </a:r>
          </a:p>
          <a:p>
            <a:pPr algn="ctr">
              <a:lnSpc>
                <a:spcPts val="6999"/>
              </a:lnSpc>
            </a:pPr>
            <a:r>
              <a:rPr lang="en-US" sz="4999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 PALESTRANTES</a:t>
            </a:r>
          </a:p>
        </p:txBody>
      </p:sp>
      <p:sp>
        <p:nvSpPr>
          <p:cNvPr id="6" name="Freeform 6"/>
          <p:cNvSpPr/>
          <p:nvPr/>
        </p:nvSpPr>
        <p:spPr>
          <a:xfrm>
            <a:off x="15216105" y="110788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7" name="Group 7"/>
          <p:cNvGrpSpPr/>
          <p:nvPr/>
        </p:nvGrpSpPr>
        <p:grpSpPr>
          <a:xfrm>
            <a:off x="518902" y="2630836"/>
            <a:ext cx="3402832" cy="6890818"/>
            <a:chOff x="0" y="0"/>
            <a:chExt cx="4537109" cy="9187757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1234556"/>
              <a:ext cx="4537109" cy="7953201"/>
              <a:chOff x="0" y="0"/>
              <a:chExt cx="812800" cy="142477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2800" cy="1424775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424775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3440420"/>
              <a:ext cx="4537109" cy="5747337"/>
              <a:chOff x="0" y="0"/>
              <a:chExt cx="812800" cy="1029606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812800" cy="102960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029606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0" y="2704544"/>
              <a:ext cx="4537109" cy="4537109"/>
              <a:chOff x="0" y="0"/>
              <a:chExt cx="812800" cy="8128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1033999" y="0"/>
              <a:ext cx="2469112" cy="2469112"/>
              <a:chOff x="0" y="0"/>
              <a:chExt cx="812800" cy="8128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76200" y="-19050"/>
                <a:ext cx="660400" cy="7556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6999"/>
                  </a:lnSpc>
                </a:pPr>
                <a:r>
                  <a:rPr lang="en-US" sz="4999" b="1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1</a:t>
                </a:r>
              </a:p>
            </p:txBody>
          </p:sp>
        </p:grpSp>
      </p:grpSp>
      <p:grpSp>
        <p:nvGrpSpPr>
          <p:cNvPr id="20" name="Group 20"/>
          <p:cNvGrpSpPr/>
          <p:nvPr/>
        </p:nvGrpSpPr>
        <p:grpSpPr>
          <a:xfrm>
            <a:off x="4033073" y="2630836"/>
            <a:ext cx="3402832" cy="6890818"/>
            <a:chOff x="0" y="0"/>
            <a:chExt cx="4537109" cy="9187757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1234556"/>
              <a:ext cx="4537109" cy="7953201"/>
              <a:chOff x="0" y="0"/>
              <a:chExt cx="812800" cy="142477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1424775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424775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4" name="Group 24"/>
            <p:cNvGrpSpPr/>
            <p:nvPr/>
          </p:nvGrpSpPr>
          <p:grpSpPr>
            <a:xfrm>
              <a:off x="0" y="3440420"/>
              <a:ext cx="4537109" cy="5747337"/>
              <a:chOff x="0" y="0"/>
              <a:chExt cx="812800" cy="1029606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812800" cy="102960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029606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7" name="Group 27"/>
            <p:cNvGrpSpPr/>
            <p:nvPr/>
          </p:nvGrpSpPr>
          <p:grpSpPr>
            <a:xfrm>
              <a:off x="0" y="2704544"/>
              <a:ext cx="4537109" cy="4537109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>
              <a:off x="1033999" y="0"/>
              <a:ext cx="2469112" cy="2469112"/>
              <a:chOff x="0" y="0"/>
              <a:chExt cx="812800" cy="812800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76200" y="-19050"/>
                <a:ext cx="660400" cy="7556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6999"/>
                  </a:lnSpc>
                </a:pPr>
                <a:r>
                  <a:rPr lang="en-US" sz="4999" b="1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2</a:t>
                </a:r>
              </a:p>
            </p:txBody>
          </p:sp>
        </p:grpSp>
      </p:grpSp>
      <p:grpSp>
        <p:nvGrpSpPr>
          <p:cNvPr id="33" name="Group 33"/>
          <p:cNvGrpSpPr/>
          <p:nvPr/>
        </p:nvGrpSpPr>
        <p:grpSpPr>
          <a:xfrm>
            <a:off x="7550205" y="2630836"/>
            <a:ext cx="3402832" cy="6890818"/>
            <a:chOff x="0" y="0"/>
            <a:chExt cx="4537109" cy="9187757"/>
          </a:xfrm>
        </p:grpSpPr>
        <p:grpSp>
          <p:nvGrpSpPr>
            <p:cNvPr id="34" name="Group 34"/>
            <p:cNvGrpSpPr/>
            <p:nvPr/>
          </p:nvGrpSpPr>
          <p:grpSpPr>
            <a:xfrm>
              <a:off x="0" y="1234556"/>
              <a:ext cx="4537109" cy="7953201"/>
              <a:chOff x="0" y="0"/>
              <a:chExt cx="812800" cy="142477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812800" cy="1424775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424775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>
              <a:off x="0" y="3440420"/>
              <a:ext cx="4537109" cy="5747337"/>
              <a:chOff x="0" y="0"/>
              <a:chExt cx="812800" cy="1029606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812800" cy="102960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029606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>
              <a:off x="0" y="2704544"/>
              <a:ext cx="4537109" cy="4537109"/>
              <a:chOff x="0" y="0"/>
              <a:chExt cx="812800" cy="812800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1033999" y="0"/>
              <a:ext cx="2469112" cy="2469112"/>
              <a:chOff x="0" y="0"/>
              <a:chExt cx="812800" cy="812800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5" name="TextBox 45"/>
              <p:cNvSpPr txBox="1"/>
              <p:nvPr/>
            </p:nvSpPr>
            <p:spPr>
              <a:xfrm>
                <a:off x="76200" y="-19050"/>
                <a:ext cx="660400" cy="7556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6999"/>
                  </a:lnSpc>
                </a:pPr>
                <a:r>
                  <a:rPr lang="en-US" sz="4999" b="1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3</a:t>
                </a:r>
              </a:p>
            </p:txBody>
          </p:sp>
        </p:grpSp>
      </p:grpSp>
      <p:grpSp>
        <p:nvGrpSpPr>
          <p:cNvPr id="46" name="Group 46"/>
          <p:cNvGrpSpPr/>
          <p:nvPr/>
        </p:nvGrpSpPr>
        <p:grpSpPr>
          <a:xfrm>
            <a:off x="11067337" y="2630836"/>
            <a:ext cx="3402832" cy="6890818"/>
            <a:chOff x="0" y="0"/>
            <a:chExt cx="4537109" cy="9187757"/>
          </a:xfrm>
        </p:grpSpPr>
        <p:grpSp>
          <p:nvGrpSpPr>
            <p:cNvPr id="47" name="Group 47"/>
            <p:cNvGrpSpPr/>
            <p:nvPr/>
          </p:nvGrpSpPr>
          <p:grpSpPr>
            <a:xfrm>
              <a:off x="0" y="1234556"/>
              <a:ext cx="4537109" cy="7953201"/>
              <a:chOff x="0" y="0"/>
              <a:chExt cx="812800" cy="1424775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812800" cy="1424775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424775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9" name="TextBox 49"/>
              <p:cNvSpPr txBox="1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50" name="Group 50"/>
            <p:cNvGrpSpPr/>
            <p:nvPr/>
          </p:nvGrpSpPr>
          <p:grpSpPr>
            <a:xfrm>
              <a:off x="0" y="3440420"/>
              <a:ext cx="4537109" cy="5747337"/>
              <a:chOff x="0" y="0"/>
              <a:chExt cx="812800" cy="1029606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0" y="0"/>
                <a:ext cx="812800" cy="102960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029606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2" name="TextBox 52"/>
              <p:cNvSpPr txBox="1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53" name="Group 53"/>
            <p:cNvGrpSpPr/>
            <p:nvPr/>
          </p:nvGrpSpPr>
          <p:grpSpPr>
            <a:xfrm>
              <a:off x="0" y="2704544"/>
              <a:ext cx="4537109" cy="4537109"/>
              <a:chOff x="0" y="0"/>
              <a:chExt cx="812800" cy="812800"/>
            </a:xfrm>
          </p:grpSpPr>
          <p:sp>
            <p:nvSpPr>
              <p:cNvPr id="54" name="Freeform 5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5" name="TextBox 55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56" name="Group 56"/>
            <p:cNvGrpSpPr/>
            <p:nvPr/>
          </p:nvGrpSpPr>
          <p:grpSpPr>
            <a:xfrm>
              <a:off x="1033999" y="0"/>
              <a:ext cx="2469112" cy="2469112"/>
              <a:chOff x="0" y="0"/>
              <a:chExt cx="812800" cy="812800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8" name="TextBox 58"/>
              <p:cNvSpPr txBox="1"/>
              <p:nvPr/>
            </p:nvSpPr>
            <p:spPr>
              <a:xfrm>
                <a:off x="76200" y="-19050"/>
                <a:ext cx="660400" cy="7556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6999"/>
                  </a:lnSpc>
                </a:pPr>
                <a:r>
                  <a:rPr lang="en-US" sz="4999" b="1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4</a:t>
                </a:r>
              </a:p>
            </p:txBody>
          </p:sp>
        </p:grpSp>
      </p:grpSp>
      <p:grpSp>
        <p:nvGrpSpPr>
          <p:cNvPr id="59" name="Group 59"/>
          <p:cNvGrpSpPr/>
          <p:nvPr/>
        </p:nvGrpSpPr>
        <p:grpSpPr>
          <a:xfrm>
            <a:off x="14584469" y="2630836"/>
            <a:ext cx="3402832" cy="6890818"/>
            <a:chOff x="0" y="0"/>
            <a:chExt cx="4537109" cy="9187757"/>
          </a:xfrm>
        </p:grpSpPr>
        <p:grpSp>
          <p:nvGrpSpPr>
            <p:cNvPr id="60" name="Group 60"/>
            <p:cNvGrpSpPr/>
            <p:nvPr/>
          </p:nvGrpSpPr>
          <p:grpSpPr>
            <a:xfrm>
              <a:off x="0" y="1234556"/>
              <a:ext cx="4537109" cy="7953201"/>
              <a:chOff x="0" y="0"/>
              <a:chExt cx="812800" cy="1424775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0" y="0"/>
                <a:ext cx="812800" cy="1424775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424775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2" name="TextBox 62"/>
              <p:cNvSpPr txBox="1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3" name="Group 63"/>
            <p:cNvGrpSpPr/>
            <p:nvPr/>
          </p:nvGrpSpPr>
          <p:grpSpPr>
            <a:xfrm>
              <a:off x="0" y="3440420"/>
              <a:ext cx="4537109" cy="5747337"/>
              <a:chOff x="0" y="0"/>
              <a:chExt cx="812800" cy="1029606"/>
            </a:xfrm>
          </p:grpSpPr>
          <p:sp>
            <p:nvSpPr>
              <p:cNvPr id="64" name="Freeform 64"/>
              <p:cNvSpPr/>
              <p:nvPr/>
            </p:nvSpPr>
            <p:spPr>
              <a:xfrm>
                <a:off x="0" y="0"/>
                <a:ext cx="812800" cy="1029606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1029606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5" name="TextBox 65"/>
              <p:cNvSpPr txBox="1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6" name="Group 66"/>
            <p:cNvGrpSpPr/>
            <p:nvPr/>
          </p:nvGrpSpPr>
          <p:grpSpPr>
            <a:xfrm>
              <a:off x="0" y="2704544"/>
              <a:ext cx="4537109" cy="4537109"/>
              <a:chOff x="0" y="0"/>
              <a:chExt cx="812800" cy="812800"/>
            </a:xfrm>
          </p:grpSpPr>
          <p:sp>
            <p:nvSpPr>
              <p:cNvPr id="67" name="Freeform 6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8" name="TextBox 68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9" name="Group 69"/>
            <p:cNvGrpSpPr/>
            <p:nvPr/>
          </p:nvGrpSpPr>
          <p:grpSpPr>
            <a:xfrm>
              <a:off x="1033999" y="0"/>
              <a:ext cx="2469112" cy="2469112"/>
              <a:chOff x="0" y="0"/>
              <a:chExt cx="812800" cy="812800"/>
            </a:xfrm>
          </p:grpSpPr>
          <p:sp>
            <p:nvSpPr>
              <p:cNvPr id="70" name="Freeform 7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1" name="TextBox 71"/>
              <p:cNvSpPr txBox="1"/>
              <p:nvPr/>
            </p:nvSpPr>
            <p:spPr>
              <a:xfrm>
                <a:off x="76200" y="-19050"/>
                <a:ext cx="660400" cy="7556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6999"/>
                  </a:lnSpc>
                </a:pPr>
                <a:r>
                  <a:rPr lang="en-US" sz="4999" b="1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5</a:t>
                </a:r>
              </a:p>
            </p:txBody>
          </p:sp>
        </p:grpSp>
      </p:grpSp>
      <p:sp>
        <p:nvSpPr>
          <p:cNvPr id="72" name="TextBox 72"/>
          <p:cNvSpPr txBox="1"/>
          <p:nvPr/>
        </p:nvSpPr>
        <p:spPr>
          <a:xfrm>
            <a:off x="947254" y="4645148"/>
            <a:ext cx="2399180" cy="549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1"/>
              </a:lnSpc>
            </a:pPr>
            <a:r>
              <a:rPr lang="en-US" sz="3165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Infantil: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671060" y="5516017"/>
            <a:ext cx="3098516" cy="3051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acolher e instruir crianças com atividades bíblicas/recreativas; espaço, materiais e voluntários capacitados.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4461425" y="4645148"/>
            <a:ext cx="2399180" cy="549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1"/>
              </a:lnSpc>
            </a:pPr>
            <a:r>
              <a:rPr lang="en-US" sz="3165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Música: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7980792" y="4645148"/>
            <a:ext cx="2399180" cy="549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1"/>
              </a:lnSpc>
            </a:pPr>
            <a:r>
              <a:rPr lang="en-US" sz="3165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Recepção: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11499445" y="4645148"/>
            <a:ext cx="2565782" cy="549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1"/>
              </a:lnSpc>
            </a:pPr>
            <a:r>
              <a:rPr lang="en-US" sz="3165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Sonoplastia: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15163524" y="4645148"/>
            <a:ext cx="2399180" cy="549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1"/>
              </a:lnSpc>
            </a:pPr>
            <a:r>
              <a:rPr lang="en-US" sz="3165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Sorteios: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4185231" y="5516017"/>
            <a:ext cx="3098516" cy="2613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louvor alinhado ao tema da noite; criar ambiente de adoração que prepara o coração para a mensagem. 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7702363" y="5668417"/>
            <a:ext cx="3098516" cy="173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manter clima acolhedor e evangelístico do começo ao fim.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11219495" y="5516017"/>
            <a:ext cx="3098516" cy="3051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qualidade de som/microfones; comunicação constante com músicos e palestrantes; testes prévios.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14746394" y="5516017"/>
            <a:ext cx="3098516" cy="3489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organizar a entrega de brindes, livros ou lembranças, contribuindo para o engajamento do público e tornando o evento mais dinâmico.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4308" y="362316"/>
            <a:ext cx="13471028" cy="1685672"/>
            <a:chOff x="0" y="0"/>
            <a:chExt cx="3547925" cy="44396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47925" cy="443963"/>
            </a:xfrm>
            <a:custGeom>
              <a:avLst/>
              <a:gdLst/>
              <a:ahLst/>
              <a:cxnLst/>
              <a:rect l="l" t="t" r="r" b="b"/>
              <a:pathLst>
                <a:path w="3547925" h="443963">
                  <a:moveTo>
                    <a:pt x="29310" y="0"/>
                  </a:moveTo>
                  <a:lnTo>
                    <a:pt x="3518615" y="0"/>
                  </a:lnTo>
                  <a:cubicBezTo>
                    <a:pt x="3526388" y="0"/>
                    <a:pt x="3533844" y="3088"/>
                    <a:pt x="3539340" y="8585"/>
                  </a:cubicBezTo>
                  <a:cubicBezTo>
                    <a:pt x="3544837" y="14081"/>
                    <a:pt x="3547925" y="21537"/>
                    <a:pt x="3547925" y="29310"/>
                  </a:cubicBezTo>
                  <a:lnTo>
                    <a:pt x="3547925" y="414653"/>
                  </a:lnTo>
                  <a:cubicBezTo>
                    <a:pt x="3547925" y="422426"/>
                    <a:pt x="3544837" y="429882"/>
                    <a:pt x="3539340" y="435378"/>
                  </a:cubicBezTo>
                  <a:cubicBezTo>
                    <a:pt x="3533844" y="440875"/>
                    <a:pt x="3526388" y="443963"/>
                    <a:pt x="3518615" y="443963"/>
                  </a:cubicBezTo>
                  <a:lnTo>
                    <a:pt x="29310" y="443963"/>
                  </a:lnTo>
                  <a:cubicBezTo>
                    <a:pt x="13123" y="443963"/>
                    <a:pt x="0" y="430840"/>
                    <a:pt x="0" y="414653"/>
                  </a:cubicBezTo>
                  <a:lnTo>
                    <a:pt x="0" y="29310"/>
                  </a:lnTo>
                  <a:cubicBezTo>
                    <a:pt x="0" y="13123"/>
                    <a:pt x="13123" y="0"/>
                    <a:pt x="2931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547925" cy="4820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2839317" y="39196"/>
            <a:ext cx="5409752" cy="10287000"/>
            <a:chOff x="0" y="0"/>
            <a:chExt cx="427437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7437" cy="812800"/>
            </a:xfrm>
            <a:custGeom>
              <a:avLst/>
              <a:gdLst/>
              <a:ahLst/>
              <a:cxnLst/>
              <a:rect l="l" t="t" r="r" b="b"/>
              <a:pathLst>
                <a:path w="427437" h="812800">
                  <a:moveTo>
                    <a:pt x="32915" y="0"/>
                  </a:moveTo>
                  <a:lnTo>
                    <a:pt x="394522" y="0"/>
                  </a:lnTo>
                  <a:cubicBezTo>
                    <a:pt x="412700" y="0"/>
                    <a:pt x="427437" y="14737"/>
                    <a:pt x="427437" y="32915"/>
                  </a:cubicBezTo>
                  <a:lnTo>
                    <a:pt x="427437" y="779885"/>
                  </a:lnTo>
                  <a:cubicBezTo>
                    <a:pt x="427437" y="788614"/>
                    <a:pt x="423969" y="796986"/>
                    <a:pt x="417796" y="803159"/>
                  </a:cubicBezTo>
                  <a:cubicBezTo>
                    <a:pt x="411624" y="809332"/>
                    <a:pt x="403252" y="812800"/>
                    <a:pt x="394522" y="812800"/>
                  </a:cubicBezTo>
                  <a:lnTo>
                    <a:pt x="32915" y="812800"/>
                  </a:lnTo>
                  <a:cubicBezTo>
                    <a:pt x="24186" y="812800"/>
                    <a:pt x="15814" y="809332"/>
                    <a:pt x="9641" y="803159"/>
                  </a:cubicBezTo>
                  <a:cubicBezTo>
                    <a:pt x="3468" y="796986"/>
                    <a:pt x="0" y="788614"/>
                    <a:pt x="0" y="779885"/>
                  </a:cubicBezTo>
                  <a:lnTo>
                    <a:pt x="0" y="32915"/>
                  </a:lnTo>
                  <a:cubicBezTo>
                    <a:pt x="0" y="24186"/>
                    <a:pt x="3468" y="15814"/>
                    <a:pt x="9641" y="9641"/>
                  </a:cubicBezTo>
                  <a:cubicBezTo>
                    <a:pt x="15814" y="3468"/>
                    <a:pt x="24186" y="0"/>
                    <a:pt x="32915" y="0"/>
                  </a:cubicBezTo>
                  <a:close/>
                </a:path>
              </a:pathLst>
            </a:custGeom>
            <a:blipFill>
              <a:blip r:embed="rId2"/>
              <a:stretch>
                <a:fillRect l="-92974" r="-92974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7" name="Freeform 7"/>
          <p:cNvSpPr/>
          <p:nvPr/>
        </p:nvSpPr>
        <p:spPr>
          <a:xfrm>
            <a:off x="15300998" y="39196"/>
            <a:ext cx="2948070" cy="1289781"/>
          </a:xfrm>
          <a:custGeom>
            <a:avLst/>
            <a:gdLst/>
            <a:ahLst/>
            <a:cxnLst/>
            <a:rect l="l" t="t" r="r" b="b"/>
            <a:pathLst>
              <a:path w="2948070" h="1289781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Freeform 8"/>
          <p:cNvSpPr/>
          <p:nvPr/>
        </p:nvSpPr>
        <p:spPr>
          <a:xfrm>
            <a:off x="451709" y="2736029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2" y="0"/>
                </a:lnTo>
                <a:lnTo>
                  <a:pt x="577152" y="458837"/>
                </a:lnTo>
                <a:lnTo>
                  <a:pt x="0" y="4588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451709" y="3818704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2" y="0"/>
                </a:lnTo>
                <a:lnTo>
                  <a:pt x="577152" y="458836"/>
                </a:lnTo>
                <a:lnTo>
                  <a:pt x="0" y="4588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10"/>
          <p:cNvSpPr/>
          <p:nvPr/>
        </p:nvSpPr>
        <p:spPr>
          <a:xfrm>
            <a:off x="312139" y="5825304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3" y="0"/>
                </a:lnTo>
                <a:lnTo>
                  <a:pt x="577153" y="458836"/>
                </a:lnTo>
                <a:lnTo>
                  <a:pt x="0" y="4588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Freeform 11"/>
          <p:cNvSpPr/>
          <p:nvPr/>
        </p:nvSpPr>
        <p:spPr>
          <a:xfrm>
            <a:off x="312139" y="7965253"/>
            <a:ext cx="577153" cy="458836"/>
          </a:xfrm>
          <a:custGeom>
            <a:avLst/>
            <a:gdLst/>
            <a:ahLst/>
            <a:cxnLst/>
            <a:rect l="l" t="t" r="r" b="b"/>
            <a:pathLst>
              <a:path w="577153" h="458836">
                <a:moveTo>
                  <a:pt x="0" y="0"/>
                </a:moveTo>
                <a:lnTo>
                  <a:pt x="577153" y="0"/>
                </a:lnTo>
                <a:lnTo>
                  <a:pt x="577153" y="458837"/>
                </a:lnTo>
                <a:lnTo>
                  <a:pt x="0" y="4588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2" name="TextBox 12"/>
          <p:cNvSpPr txBox="1"/>
          <p:nvPr/>
        </p:nvSpPr>
        <p:spPr>
          <a:xfrm>
            <a:off x="-593647" y="360360"/>
            <a:ext cx="13836719" cy="2936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PASSOS PARA UM PROGRAMA BEM DESENVOLVIDO</a:t>
            </a:r>
          </a:p>
          <a:p>
            <a:pPr algn="ctr">
              <a:lnSpc>
                <a:spcPts val="11200"/>
              </a:lnSpc>
            </a:pPr>
            <a:endParaRPr lang="en-US" sz="4500" b="1">
              <a:solidFill>
                <a:srgbClr val="FFFFFF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57436" y="2659829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Planejamento e escolha de palestrantes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38386" y="3725860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Organização dos ministérios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98817" y="5732460"/>
            <a:ext cx="8961969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Integração com palestrantes</a:t>
            </a:r>
          </a:p>
          <a:p>
            <a:pPr algn="l">
              <a:lnSpc>
                <a:spcPts val="4900"/>
              </a:lnSpc>
            </a:pPr>
            <a:endParaRPr lang="en-US" sz="3500" b="1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98817" y="7872409"/>
            <a:ext cx="8961969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Elaboração do cronograma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92922" y="4351335"/>
            <a:ext cx="11420923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Listar equipes necessárias; nomear líderes; esclarecer funções de cada ministério no evangelismo.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38386" y="6424609"/>
            <a:ext cx="11420923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Garantir que o tema proposto seja passado para as pessoas e o tempo.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28700" y="8545509"/>
            <a:ext cx="11420923" cy="1047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roteiro com horários; alinhamento com líderes; ajustes com feedback ao longo da série.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1117</Words>
  <Application>Microsoft Office PowerPoint</Application>
  <PresentationFormat>Personalizar</PresentationFormat>
  <Paragraphs>112</Paragraphs>
  <Slides>16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1" baseType="lpstr">
      <vt:lpstr>Calibri</vt:lpstr>
      <vt:lpstr>Open Sans Bold</vt:lpstr>
      <vt:lpstr>Arial</vt:lpstr>
      <vt:lpstr>Open Sans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Grupo 6 - Viva com Saúde e Propósito</dc:title>
  <cp:lastModifiedBy>EA - Francisco Wesley Oliveira Lopes</cp:lastModifiedBy>
  <cp:revision>4</cp:revision>
  <dcterms:created xsi:type="dcterms:W3CDTF">2006-08-16T00:00:00Z</dcterms:created>
  <dcterms:modified xsi:type="dcterms:W3CDTF">2025-08-27T01:00:33Z</dcterms:modified>
  <dc:identifier>DAGxEoPnTsQ</dc:identifier>
</cp:coreProperties>
</file>