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17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18288000" cy="10287000"/>
  <p:notesSz cx="6858000" cy="9144000"/>
  <p:embeddedFontLst>
    <p:embeddedFont>
      <p:font typeface="Open Sans Bold" charset="1" panose="020B0806030504020204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notesMasters/notesMaster1.xml" Type="http://schemas.openxmlformats.org/officeDocument/2006/relationships/notesMaster"/><Relationship Id="rId18" Target="theme/theme2.xml" Type="http://schemas.openxmlformats.org/officeDocument/2006/relationships/theme"/><Relationship Id="rId19" Target="notesSlides/notesSlide1.xml" Type="http://schemas.openxmlformats.org/officeDocument/2006/relationships/notesSlide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CAPA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1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349475" y="-659696"/>
            <a:ext cx="3279533" cy="11668238"/>
            <a:chOff x="0" y="0"/>
            <a:chExt cx="863745" cy="307311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63745" cy="3073116"/>
            </a:xfrm>
            <a:custGeom>
              <a:avLst/>
              <a:gdLst/>
              <a:ahLst/>
              <a:cxnLst/>
              <a:rect r="r" b="b" t="t" l="l"/>
              <a:pathLst>
                <a:path h="3073116" w="863745">
                  <a:moveTo>
                    <a:pt x="120395" y="0"/>
                  </a:moveTo>
                  <a:lnTo>
                    <a:pt x="743351" y="0"/>
                  </a:lnTo>
                  <a:cubicBezTo>
                    <a:pt x="809843" y="0"/>
                    <a:pt x="863745" y="53902"/>
                    <a:pt x="863745" y="120395"/>
                  </a:cubicBezTo>
                  <a:lnTo>
                    <a:pt x="863745" y="2952722"/>
                  </a:lnTo>
                  <a:cubicBezTo>
                    <a:pt x="863745" y="3019214"/>
                    <a:pt x="809843" y="3073116"/>
                    <a:pt x="743351" y="3073116"/>
                  </a:cubicBezTo>
                  <a:lnTo>
                    <a:pt x="120395" y="3073116"/>
                  </a:lnTo>
                  <a:cubicBezTo>
                    <a:pt x="88464" y="3073116"/>
                    <a:pt x="57841" y="3060432"/>
                    <a:pt x="35263" y="3037853"/>
                  </a:cubicBezTo>
                  <a:cubicBezTo>
                    <a:pt x="12684" y="3015275"/>
                    <a:pt x="0" y="2984652"/>
                    <a:pt x="0" y="2952722"/>
                  </a:cubicBezTo>
                  <a:lnTo>
                    <a:pt x="0" y="120395"/>
                  </a:lnTo>
                  <a:cubicBezTo>
                    <a:pt x="0" y="88464"/>
                    <a:pt x="12684" y="57841"/>
                    <a:pt x="35263" y="35263"/>
                  </a:cubicBezTo>
                  <a:cubicBezTo>
                    <a:pt x="57841" y="12684"/>
                    <a:pt x="88464" y="0"/>
                    <a:pt x="120395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863745" cy="311121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4745211" y="1627631"/>
            <a:ext cx="12101779" cy="5294528"/>
          </a:xfrm>
          <a:custGeom>
            <a:avLst/>
            <a:gdLst/>
            <a:ahLst/>
            <a:cxnLst/>
            <a:rect r="r" b="b" t="t" l="l"/>
            <a:pathLst>
              <a:path h="5294528" w="12101779">
                <a:moveTo>
                  <a:pt x="0" y="0"/>
                </a:moveTo>
                <a:lnTo>
                  <a:pt x="12101779" y="0"/>
                </a:lnTo>
                <a:lnTo>
                  <a:pt x="12101779" y="5294529"/>
                </a:lnTo>
                <a:lnTo>
                  <a:pt x="0" y="52945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4193697" y="8451774"/>
            <a:ext cx="14758861" cy="1285622"/>
            <a:chOff x="0" y="0"/>
            <a:chExt cx="3887107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87107" cy="338600"/>
            </a:xfrm>
            <a:custGeom>
              <a:avLst/>
              <a:gdLst/>
              <a:ahLst/>
              <a:cxnLst/>
              <a:rect r="r" b="b" t="t" l="l"/>
              <a:pathLst>
                <a:path h="338600" w="3887107">
                  <a:moveTo>
                    <a:pt x="26753" y="0"/>
                  </a:moveTo>
                  <a:lnTo>
                    <a:pt x="3860355" y="0"/>
                  </a:lnTo>
                  <a:cubicBezTo>
                    <a:pt x="3875130" y="0"/>
                    <a:pt x="3887107" y="11978"/>
                    <a:pt x="3887107" y="26753"/>
                  </a:cubicBezTo>
                  <a:lnTo>
                    <a:pt x="3887107" y="311847"/>
                  </a:lnTo>
                  <a:cubicBezTo>
                    <a:pt x="3887107" y="318943"/>
                    <a:pt x="3884289" y="325747"/>
                    <a:pt x="3879272" y="330764"/>
                  </a:cubicBezTo>
                  <a:cubicBezTo>
                    <a:pt x="3874255" y="335781"/>
                    <a:pt x="3867450" y="338600"/>
                    <a:pt x="3860355" y="338600"/>
                  </a:cubicBezTo>
                  <a:lnTo>
                    <a:pt x="26753" y="338600"/>
                  </a:lnTo>
                  <a:cubicBezTo>
                    <a:pt x="11978" y="338600"/>
                    <a:pt x="0" y="326623"/>
                    <a:pt x="0" y="311847"/>
                  </a:cubicBezTo>
                  <a:lnTo>
                    <a:pt x="0" y="26753"/>
                  </a:lnTo>
                  <a:cubicBezTo>
                    <a:pt x="0" y="11978"/>
                    <a:pt x="11978" y="0"/>
                    <a:pt x="26753" y="0"/>
                  </a:cubicBezTo>
                  <a:close/>
                </a:path>
              </a:pathLst>
            </a:custGeom>
            <a:solidFill>
              <a:srgbClr val="27231F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87107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-5400000">
            <a:off x="-3085355" y="4360228"/>
            <a:ext cx="8641690" cy="1566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b="true">
                <a:solidFill>
                  <a:srgbClr val="27231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TREINAMENTO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3247732" y="8502320"/>
            <a:ext cx="16269238" cy="1028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b="true" sz="600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DISCIPULADO DO NOVO CONVERSO 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56751" y="8885851"/>
            <a:ext cx="19618009" cy="4162921"/>
            <a:chOff x="0" y="0"/>
            <a:chExt cx="5166883" cy="109640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66883" cy="1096407"/>
            </a:xfrm>
            <a:custGeom>
              <a:avLst/>
              <a:gdLst/>
              <a:ahLst/>
              <a:cxnLst/>
              <a:rect r="r" b="b" t="t" l="l"/>
              <a:pathLst>
                <a:path h="1096407" w="5166883">
                  <a:moveTo>
                    <a:pt x="20126" y="0"/>
                  </a:moveTo>
                  <a:lnTo>
                    <a:pt x="5146757" y="0"/>
                  </a:lnTo>
                  <a:cubicBezTo>
                    <a:pt x="5157872" y="0"/>
                    <a:pt x="5166883" y="9011"/>
                    <a:pt x="5166883" y="20126"/>
                  </a:cubicBezTo>
                  <a:lnTo>
                    <a:pt x="5166883" y="1076281"/>
                  </a:lnTo>
                  <a:cubicBezTo>
                    <a:pt x="5166883" y="1081619"/>
                    <a:pt x="5164763" y="1086738"/>
                    <a:pt x="5160988" y="1090512"/>
                  </a:cubicBezTo>
                  <a:cubicBezTo>
                    <a:pt x="5157214" y="1094287"/>
                    <a:pt x="5152094" y="1096407"/>
                    <a:pt x="5146757" y="1096407"/>
                  </a:cubicBezTo>
                  <a:lnTo>
                    <a:pt x="20126" y="1096407"/>
                  </a:lnTo>
                  <a:cubicBezTo>
                    <a:pt x="9011" y="1096407"/>
                    <a:pt x="0" y="1087396"/>
                    <a:pt x="0" y="1076281"/>
                  </a:cubicBezTo>
                  <a:lnTo>
                    <a:pt x="0" y="20126"/>
                  </a:lnTo>
                  <a:cubicBezTo>
                    <a:pt x="0" y="9011"/>
                    <a:pt x="9011" y="0"/>
                    <a:pt x="2012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66883" cy="113450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-1001468" y="8904262"/>
            <a:ext cx="17250196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b="true" sz="6999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CONCLUSÃO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90033" y="1182332"/>
            <a:ext cx="14003302" cy="5848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“O discipulado começa no primeiro 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contato e se estende muito além do batismo.”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Objet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ivo: formar discípulos maduros que cuidam de outros.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“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Assuma o discipulado como 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estilo de vida. Ore por pessoas, caminhe ao lado delas, invista tempo e recursos, celebre vitórias e aprenda com as derrotas.”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Resultado: igrejas vivas, missionárias, que multiplicam discípulos.</a:t>
            </a:r>
          </a:p>
          <a:p>
            <a:pPr algn="l">
              <a:lnSpc>
                <a:spcPts val="4200"/>
              </a:lnSpc>
            </a:pP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1964513" y="-394836"/>
            <a:ext cx="7096745" cy="10681836"/>
          </a:xfrm>
          <a:custGeom>
            <a:avLst/>
            <a:gdLst/>
            <a:ahLst/>
            <a:cxnLst/>
            <a:rect r="r" b="b" t="t" l="l"/>
            <a:pathLst>
              <a:path h="10681836" w="7096745">
                <a:moveTo>
                  <a:pt x="0" y="0"/>
                </a:moveTo>
                <a:lnTo>
                  <a:pt x="7096745" y="0"/>
                </a:lnTo>
                <a:lnTo>
                  <a:pt x="7096745" y="10681836"/>
                </a:lnTo>
                <a:lnTo>
                  <a:pt x="0" y="106818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76158" y="-1544658"/>
            <a:ext cx="20040316" cy="6152155"/>
            <a:chOff x="0" y="0"/>
            <a:chExt cx="5278108" cy="1620321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278108" cy="1620321"/>
            </a:xfrm>
            <a:custGeom>
              <a:avLst/>
              <a:gdLst/>
              <a:ahLst/>
              <a:cxnLst/>
              <a:rect r="r" b="b" t="t" l="l"/>
              <a:pathLst>
                <a:path h="1620321" w="5278108">
                  <a:moveTo>
                    <a:pt x="19702" y="0"/>
                  </a:moveTo>
                  <a:lnTo>
                    <a:pt x="5258406" y="0"/>
                  </a:lnTo>
                  <a:cubicBezTo>
                    <a:pt x="5269287" y="0"/>
                    <a:pt x="5278108" y="8821"/>
                    <a:pt x="5278108" y="19702"/>
                  </a:cubicBezTo>
                  <a:lnTo>
                    <a:pt x="5278108" y="1600618"/>
                  </a:lnTo>
                  <a:cubicBezTo>
                    <a:pt x="5278108" y="1611500"/>
                    <a:pt x="5269287" y="1620321"/>
                    <a:pt x="5258406" y="1620321"/>
                  </a:cubicBezTo>
                  <a:lnTo>
                    <a:pt x="19702" y="1620321"/>
                  </a:lnTo>
                  <a:cubicBezTo>
                    <a:pt x="8821" y="1620321"/>
                    <a:pt x="0" y="1611500"/>
                    <a:pt x="0" y="1600618"/>
                  </a:cubicBezTo>
                  <a:lnTo>
                    <a:pt x="0" y="19702"/>
                  </a:lnTo>
                  <a:cubicBezTo>
                    <a:pt x="0" y="8821"/>
                    <a:pt x="8821" y="0"/>
                    <a:pt x="19702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278108" cy="165842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518902" y="638175"/>
            <a:ext cx="17250196" cy="3435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0"/>
              </a:lnSpc>
            </a:pPr>
            <a:r>
              <a:rPr lang="en-US" sz="20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OBRIGADO!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3093110" y="4806932"/>
            <a:ext cx="12101779" cy="5294528"/>
          </a:xfrm>
          <a:custGeom>
            <a:avLst/>
            <a:gdLst/>
            <a:ahLst/>
            <a:cxnLst/>
            <a:rect r="r" b="b" t="t" l="l"/>
            <a:pathLst>
              <a:path h="5294528" w="12101779">
                <a:moveTo>
                  <a:pt x="0" y="0"/>
                </a:moveTo>
                <a:lnTo>
                  <a:pt x="12101780" y="0"/>
                </a:lnTo>
                <a:lnTo>
                  <a:pt x="12101780" y="5294529"/>
                </a:lnTo>
                <a:lnTo>
                  <a:pt x="0" y="52945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56751" y="8885851"/>
            <a:ext cx="19618009" cy="4162921"/>
            <a:chOff x="0" y="0"/>
            <a:chExt cx="5166883" cy="109640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66883" cy="1096407"/>
            </a:xfrm>
            <a:custGeom>
              <a:avLst/>
              <a:gdLst/>
              <a:ahLst/>
              <a:cxnLst/>
              <a:rect r="r" b="b" t="t" l="l"/>
              <a:pathLst>
                <a:path h="1096407" w="5166883">
                  <a:moveTo>
                    <a:pt x="20126" y="0"/>
                  </a:moveTo>
                  <a:lnTo>
                    <a:pt x="5146757" y="0"/>
                  </a:lnTo>
                  <a:cubicBezTo>
                    <a:pt x="5157872" y="0"/>
                    <a:pt x="5166883" y="9011"/>
                    <a:pt x="5166883" y="20126"/>
                  </a:cubicBezTo>
                  <a:lnTo>
                    <a:pt x="5166883" y="1076281"/>
                  </a:lnTo>
                  <a:cubicBezTo>
                    <a:pt x="5166883" y="1081619"/>
                    <a:pt x="5164763" y="1086738"/>
                    <a:pt x="5160988" y="1090512"/>
                  </a:cubicBezTo>
                  <a:cubicBezTo>
                    <a:pt x="5157214" y="1094287"/>
                    <a:pt x="5152094" y="1096407"/>
                    <a:pt x="5146757" y="1096407"/>
                  </a:cubicBezTo>
                  <a:lnTo>
                    <a:pt x="20126" y="1096407"/>
                  </a:lnTo>
                  <a:cubicBezTo>
                    <a:pt x="9011" y="1096407"/>
                    <a:pt x="0" y="1087396"/>
                    <a:pt x="0" y="1076281"/>
                  </a:cubicBezTo>
                  <a:lnTo>
                    <a:pt x="0" y="20126"/>
                  </a:lnTo>
                  <a:cubicBezTo>
                    <a:pt x="0" y="9011"/>
                    <a:pt x="9011" y="0"/>
                    <a:pt x="2012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66883" cy="113450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-5083335" y="8912222"/>
            <a:ext cx="17250196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b="true" sz="6999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INTRODUÇÃO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10648" y="300685"/>
            <a:ext cx="17466704" cy="6381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“O discipulado é o coração da missão da igreja de Cristo” (Mateus 28:19-20) – não se limita a pregar ou batizar, mas a formar pessoas para viver com Cristo.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Processo contínuo: começa no primeiro contato e segue após o batismo.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Problema comum: “A festa do batismo é muitas vezes seguida por um abandono silencioso”, g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erando afastamento dos novos convertidos.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Necessidade: mentores, ensino, comunhão e oportunidades de serviço. “Assim como uma criança recém-nascida depende de cuidado constante para crescer, o novo cristão também precisa de orientação para amadurecer espiritualmente.”</a:t>
            </a:r>
          </a:p>
          <a:p>
            <a:pPr algn="l">
              <a:lnSpc>
                <a:spcPts val="4200"/>
              </a:lnSpc>
            </a:pP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6464838" y="4180487"/>
            <a:ext cx="12367589" cy="8229600"/>
          </a:xfrm>
          <a:custGeom>
            <a:avLst/>
            <a:gdLst/>
            <a:ahLst/>
            <a:cxnLst/>
            <a:rect r="r" b="b" t="t" l="l"/>
            <a:pathLst>
              <a:path h="8229600" w="12367589">
                <a:moveTo>
                  <a:pt x="0" y="0"/>
                </a:moveTo>
                <a:lnTo>
                  <a:pt x="12367590" y="0"/>
                </a:lnTo>
                <a:lnTo>
                  <a:pt x="1236759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56751" y="8885851"/>
            <a:ext cx="19618009" cy="4162921"/>
            <a:chOff x="0" y="0"/>
            <a:chExt cx="5166883" cy="109640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66883" cy="1096407"/>
            </a:xfrm>
            <a:custGeom>
              <a:avLst/>
              <a:gdLst/>
              <a:ahLst/>
              <a:cxnLst/>
              <a:rect r="r" b="b" t="t" l="l"/>
              <a:pathLst>
                <a:path h="1096407" w="5166883">
                  <a:moveTo>
                    <a:pt x="20126" y="0"/>
                  </a:moveTo>
                  <a:lnTo>
                    <a:pt x="5146757" y="0"/>
                  </a:lnTo>
                  <a:cubicBezTo>
                    <a:pt x="5157872" y="0"/>
                    <a:pt x="5166883" y="9011"/>
                    <a:pt x="5166883" y="20126"/>
                  </a:cubicBezTo>
                  <a:lnTo>
                    <a:pt x="5166883" y="1076281"/>
                  </a:lnTo>
                  <a:cubicBezTo>
                    <a:pt x="5166883" y="1081619"/>
                    <a:pt x="5164763" y="1086738"/>
                    <a:pt x="5160988" y="1090512"/>
                  </a:cubicBezTo>
                  <a:cubicBezTo>
                    <a:pt x="5157214" y="1094287"/>
                    <a:pt x="5152094" y="1096407"/>
                    <a:pt x="5146757" y="1096407"/>
                  </a:cubicBezTo>
                  <a:lnTo>
                    <a:pt x="20126" y="1096407"/>
                  </a:lnTo>
                  <a:cubicBezTo>
                    <a:pt x="9011" y="1096407"/>
                    <a:pt x="0" y="1087396"/>
                    <a:pt x="0" y="1076281"/>
                  </a:cubicBezTo>
                  <a:lnTo>
                    <a:pt x="0" y="20126"/>
                  </a:lnTo>
                  <a:cubicBezTo>
                    <a:pt x="0" y="9011"/>
                    <a:pt x="9011" y="0"/>
                    <a:pt x="2012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66883" cy="113450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-2650707" y="8912222"/>
            <a:ext cx="17250196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b="true" sz="6999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ETAPAS DO DISCIPULADO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10648" y="311775"/>
            <a:ext cx="17466704" cy="65062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PRÉ-DECISÃO</a:t>
            </a: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Fase em que a pessoa conhece o evangelho, observa os cristãos e recebe o testemunho.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Impo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rtância do exemplo: “Muitos não se convencerão pela força de um argumento doutrinário, mas pelo amor demonstrado na prática.”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Envolve visitas, conversas, ajuda prática, pequenos g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rupos e estudos bíblicos introdutórios.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“O dis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cipulador não deve pressionar por uma decisão rápida, mas respeitar o tempo da pessoa, sempre apontando para Cristo.”</a:t>
            </a:r>
          </a:p>
          <a:p>
            <a:pPr algn="l">
              <a:lnSpc>
                <a:spcPts val="4200"/>
              </a:lnSpc>
            </a:pP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8058955" y="5780617"/>
            <a:ext cx="9200345" cy="5186695"/>
          </a:xfrm>
          <a:custGeom>
            <a:avLst/>
            <a:gdLst/>
            <a:ahLst/>
            <a:cxnLst/>
            <a:rect r="r" b="b" t="t" l="l"/>
            <a:pathLst>
              <a:path h="5186695" w="9200345">
                <a:moveTo>
                  <a:pt x="0" y="0"/>
                </a:moveTo>
                <a:lnTo>
                  <a:pt x="9200345" y="0"/>
                </a:lnTo>
                <a:lnTo>
                  <a:pt x="9200345" y="5186694"/>
                </a:lnTo>
                <a:lnTo>
                  <a:pt x="0" y="518669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56751" y="8885851"/>
            <a:ext cx="19618009" cy="4162921"/>
            <a:chOff x="0" y="0"/>
            <a:chExt cx="5166883" cy="109640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66883" cy="1096407"/>
            </a:xfrm>
            <a:custGeom>
              <a:avLst/>
              <a:gdLst/>
              <a:ahLst/>
              <a:cxnLst/>
              <a:rect r="r" b="b" t="t" l="l"/>
              <a:pathLst>
                <a:path h="1096407" w="5166883">
                  <a:moveTo>
                    <a:pt x="20126" y="0"/>
                  </a:moveTo>
                  <a:lnTo>
                    <a:pt x="5146757" y="0"/>
                  </a:lnTo>
                  <a:cubicBezTo>
                    <a:pt x="5157872" y="0"/>
                    <a:pt x="5166883" y="9011"/>
                    <a:pt x="5166883" y="20126"/>
                  </a:cubicBezTo>
                  <a:lnTo>
                    <a:pt x="5166883" y="1076281"/>
                  </a:lnTo>
                  <a:cubicBezTo>
                    <a:pt x="5166883" y="1081619"/>
                    <a:pt x="5164763" y="1086738"/>
                    <a:pt x="5160988" y="1090512"/>
                  </a:cubicBezTo>
                  <a:cubicBezTo>
                    <a:pt x="5157214" y="1094287"/>
                    <a:pt x="5152094" y="1096407"/>
                    <a:pt x="5146757" y="1096407"/>
                  </a:cubicBezTo>
                  <a:lnTo>
                    <a:pt x="20126" y="1096407"/>
                  </a:lnTo>
                  <a:cubicBezTo>
                    <a:pt x="9011" y="1096407"/>
                    <a:pt x="0" y="1087396"/>
                    <a:pt x="0" y="1076281"/>
                  </a:cubicBezTo>
                  <a:lnTo>
                    <a:pt x="0" y="20126"/>
                  </a:lnTo>
                  <a:cubicBezTo>
                    <a:pt x="0" y="9011"/>
                    <a:pt x="9011" y="0"/>
                    <a:pt x="2012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66883" cy="113450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4841280" y="3916681"/>
            <a:ext cx="8821946" cy="5877622"/>
          </a:xfrm>
          <a:custGeom>
            <a:avLst/>
            <a:gdLst/>
            <a:ahLst/>
            <a:cxnLst/>
            <a:rect r="r" b="b" t="t" l="l"/>
            <a:pathLst>
              <a:path h="5877622" w="8821946">
                <a:moveTo>
                  <a:pt x="0" y="0"/>
                </a:moveTo>
                <a:lnTo>
                  <a:pt x="8821947" y="0"/>
                </a:lnTo>
                <a:lnTo>
                  <a:pt x="8821947" y="5877622"/>
                </a:lnTo>
                <a:lnTo>
                  <a:pt x="0" y="58776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-2650707" y="8912222"/>
            <a:ext cx="17250196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b="true" sz="6999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ETAPAS DO DISCIPULADO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10648" y="497315"/>
            <a:ext cx="17466704" cy="54394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DECISÃO</a:t>
            </a: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Etapa da escolha por Cristo e preparação 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ra o batismo.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Maior enfrentamento de dúvidas, tentações e até oposição familiar.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apel do mentor: apoiar, o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rar, estudar a Bíblia, fortalecer a fé.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“O dis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cipulado nessa fase deve incluir lições doutrinárias mais sólidas, apresentando os princípios da fé cristã… A compreensão correta da graça evita o legalismo.”</a:t>
            </a:r>
          </a:p>
          <a:p>
            <a:pPr algn="l">
              <a:lnSpc>
                <a:spcPts val="4200"/>
              </a:lnSpc>
            </a:pPr>
          </a:p>
        </p:txBody>
      </p:sp>
    </p:spTree>
  </p:cSld>
  <p:clrMapOvr>
    <a:masterClrMapping/>
  </p:clrMapOvr>
  <p:transition spd="slow">
    <p:push dir="l"/>
  </p:transition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56751" y="8885851"/>
            <a:ext cx="19618009" cy="4162921"/>
            <a:chOff x="0" y="0"/>
            <a:chExt cx="5166883" cy="109640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66883" cy="1096407"/>
            </a:xfrm>
            <a:custGeom>
              <a:avLst/>
              <a:gdLst/>
              <a:ahLst/>
              <a:cxnLst/>
              <a:rect r="r" b="b" t="t" l="l"/>
              <a:pathLst>
                <a:path h="1096407" w="5166883">
                  <a:moveTo>
                    <a:pt x="20126" y="0"/>
                  </a:moveTo>
                  <a:lnTo>
                    <a:pt x="5146757" y="0"/>
                  </a:lnTo>
                  <a:cubicBezTo>
                    <a:pt x="5157872" y="0"/>
                    <a:pt x="5166883" y="9011"/>
                    <a:pt x="5166883" y="20126"/>
                  </a:cubicBezTo>
                  <a:lnTo>
                    <a:pt x="5166883" y="1076281"/>
                  </a:lnTo>
                  <a:cubicBezTo>
                    <a:pt x="5166883" y="1081619"/>
                    <a:pt x="5164763" y="1086738"/>
                    <a:pt x="5160988" y="1090512"/>
                  </a:cubicBezTo>
                  <a:cubicBezTo>
                    <a:pt x="5157214" y="1094287"/>
                    <a:pt x="5152094" y="1096407"/>
                    <a:pt x="5146757" y="1096407"/>
                  </a:cubicBezTo>
                  <a:lnTo>
                    <a:pt x="20126" y="1096407"/>
                  </a:lnTo>
                  <a:cubicBezTo>
                    <a:pt x="9011" y="1096407"/>
                    <a:pt x="0" y="1087396"/>
                    <a:pt x="0" y="1076281"/>
                  </a:cubicBezTo>
                  <a:lnTo>
                    <a:pt x="0" y="20126"/>
                  </a:lnTo>
                  <a:cubicBezTo>
                    <a:pt x="0" y="9011"/>
                    <a:pt x="9011" y="0"/>
                    <a:pt x="2012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66883" cy="113450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true" flipV="false" rot="0">
            <a:off x="10098325" y="5547114"/>
            <a:ext cx="10493314" cy="6295989"/>
          </a:xfrm>
          <a:custGeom>
            <a:avLst/>
            <a:gdLst/>
            <a:ahLst/>
            <a:cxnLst/>
            <a:rect r="r" b="b" t="t" l="l"/>
            <a:pathLst>
              <a:path h="6295989" w="10493314">
                <a:moveTo>
                  <a:pt x="10493314" y="0"/>
                </a:moveTo>
                <a:lnTo>
                  <a:pt x="0" y="0"/>
                </a:lnTo>
                <a:lnTo>
                  <a:pt x="0" y="6295988"/>
                </a:lnTo>
                <a:lnTo>
                  <a:pt x="10493314" y="6295988"/>
                </a:lnTo>
                <a:lnTo>
                  <a:pt x="10493314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-2650707" y="8912222"/>
            <a:ext cx="17250196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b="true" sz="6999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ETAPAS DO DISCIPULADO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10648" y="497315"/>
            <a:ext cx="17466704" cy="59728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PÓS-DECISÃO</a:t>
            </a: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Período mais sensível. “Muitos novos convertidos se sentem abandonados de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pois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do batismo.”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Necess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idade de acompanhamento devocional, grupos de amizade e participação ativa.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Progr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amas pós-batismo: classes, mentorias, vi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sitas, atividades sociais.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“Um novo 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convertido bem cuidado se torna um cristão firme, capaz de crescer e discipular outros.”</a:t>
            </a:r>
          </a:p>
          <a:p>
            <a:pPr algn="l">
              <a:lnSpc>
                <a:spcPts val="4200"/>
              </a:lnSpc>
            </a:pPr>
          </a:p>
        </p:txBody>
      </p:sp>
    </p:spTree>
  </p:cSld>
  <p:clrMapOvr>
    <a:masterClrMapping/>
  </p:clrMapOvr>
  <p:transition spd="slow">
    <p:push dir="l"/>
  </p:transition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56751" y="8885851"/>
            <a:ext cx="19618009" cy="4162921"/>
            <a:chOff x="0" y="0"/>
            <a:chExt cx="5166883" cy="109640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66883" cy="1096407"/>
            </a:xfrm>
            <a:custGeom>
              <a:avLst/>
              <a:gdLst/>
              <a:ahLst/>
              <a:cxnLst/>
              <a:rect r="r" b="b" t="t" l="l"/>
              <a:pathLst>
                <a:path h="1096407" w="5166883">
                  <a:moveTo>
                    <a:pt x="20126" y="0"/>
                  </a:moveTo>
                  <a:lnTo>
                    <a:pt x="5146757" y="0"/>
                  </a:lnTo>
                  <a:cubicBezTo>
                    <a:pt x="5157872" y="0"/>
                    <a:pt x="5166883" y="9011"/>
                    <a:pt x="5166883" y="20126"/>
                  </a:cubicBezTo>
                  <a:lnTo>
                    <a:pt x="5166883" y="1076281"/>
                  </a:lnTo>
                  <a:cubicBezTo>
                    <a:pt x="5166883" y="1081619"/>
                    <a:pt x="5164763" y="1086738"/>
                    <a:pt x="5160988" y="1090512"/>
                  </a:cubicBezTo>
                  <a:cubicBezTo>
                    <a:pt x="5157214" y="1094287"/>
                    <a:pt x="5152094" y="1096407"/>
                    <a:pt x="5146757" y="1096407"/>
                  </a:cubicBezTo>
                  <a:lnTo>
                    <a:pt x="20126" y="1096407"/>
                  </a:lnTo>
                  <a:cubicBezTo>
                    <a:pt x="9011" y="1096407"/>
                    <a:pt x="0" y="1087396"/>
                    <a:pt x="0" y="1076281"/>
                  </a:cubicBezTo>
                  <a:lnTo>
                    <a:pt x="0" y="20126"/>
                  </a:lnTo>
                  <a:cubicBezTo>
                    <a:pt x="0" y="9011"/>
                    <a:pt x="9011" y="0"/>
                    <a:pt x="2012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66883" cy="113450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627155" y="8904262"/>
            <a:ext cx="17250196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b="true" sz="6999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MENTORIA E INTEGRAÇÃO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10648" y="370501"/>
            <a:ext cx="17466704" cy="8515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Mentoria é relacional: “Não se trata apenas de transmitir informações ou doutrinas, mas de compartilhar vida.”</a:t>
            </a: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Mentor é amig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o, conselheiro e exemplo. Precisa de:</a:t>
            </a: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Disponibilidade: presente nas crises e vitórias.</a:t>
            </a:r>
          </a:p>
          <a:p>
            <a:pPr algn="l" marL="1295400" indent="-431800" lvl="2">
              <a:lnSpc>
                <a:spcPts val="4200"/>
              </a:lnSpc>
              <a:buFont typeface="Arial"/>
              <a:buChar char="⚬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mpatia: ouve sem julgar.</a:t>
            </a:r>
          </a:p>
          <a:p>
            <a:pPr algn="l" marL="1295400" indent="-431800" lvl="2">
              <a:lnSpc>
                <a:spcPts val="4200"/>
              </a:lnSpc>
              <a:buFont typeface="Arial"/>
              <a:buChar char="⚬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Exemplo de vida: mais pelo que faz do que pelo que diz.</a:t>
            </a:r>
          </a:p>
          <a:p>
            <a:pPr algn="l" marL="1295400" indent="-431800" lvl="2">
              <a:lnSpc>
                <a:spcPts val="4200"/>
              </a:lnSpc>
              <a:buFont typeface="Arial"/>
              <a:buChar char="⚬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Oração: intercede pelo discípulo.</a:t>
            </a: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“Keith Phillips destaca: o discipulado se torna 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real quando alguém caminha ao lado do novo crente, partilhando experiências, orações e testemunhos.”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Integração na igreja:</a:t>
            </a: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Intencional, não automática.</a:t>
            </a: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Pequenos grupos, classes, ministérios, amizades.</a:t>
            </a: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“Um novo convertido que se sente amado, aceito e necessário dificilmente voltará atrás.”</a:t>
            </a:r>
          </a:p>
          <a:p>
            <a:pPr algn="l">
              <a:lnSpc>
                <a:spcPts val="4200"/>
              </a:lnSpc>
            </a:pPr>
          </a:p>
        </p:txBody>
      </p:sp>
    </p:spTree>
  </p:cSld>
  <p:clrMapOvr>
    <a:masterClrMapping/>
  </p:clrMapOvr>
  <p:transition spd="slow">
    <p:push dir="l"/>
  </p:transition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56751" y="8885851"/>
            <a:ext cx="19618009" cy="4162921"/>
            <a:chOff x="0" y="0"/>
            <a:chExt cx="5166883" cy="109640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66883" cy="1096407"/>
            </a:xfrm>
            <a:custGeom>
              <a:avLst/>
              <a:gdLst/>
              <a:ahLst/>
              <a:cxnLst/>
              <a:rect r="r" b="b" t="t" l="l"/>
              <a:pathLst>
                <a:path h="1096407" w="5166883">
                  <a:moveTo>
                    <a:pt x="20126" y="0"/>
                  </a:moveTo>
                  <a:lnTo>
                    <a:pt x="5146757" y="0"/>
                  </a:lnTo>
                  <a:cubicBezTo>
                    <a:pt x="5157872" y="0"/>
                    <a:pt x="5166883" y="9011"/>
                    <a:pt x="5166883" y="20126"/>
                  </a:cubicBezTo>
                  <a:lnTo>
                    <a:pt x="5166883" y="1076281"/>
                  </a:lnTo>
                  <a:cubicBezTo>
                    <a:pt x="5166883" y="1081619"/>
                    <a:pt x="5164763" y="1086738"/>
                    <a:pt x="5160988" y="1090512"/>
                  </a:cubicBezTo>
                  <a:cubicBezTo>
                    <a:pt x="5157214" y="1094287"/>
                    <a:pt x="5152094" y="1096407"/>
                    <a:pt x="5146757" y="1096407"/>
                  </a:cubicBezTo>
                  <a:lnTo>
                    <a:pt x="20126" y="1096407"/>
                  </a:lnTo>
                  <a:cubicBezTo>
                    <a:pt x="9011" y="1096407"/>
                    <a:pt x="0" y="1087396"/>
                    <a:pt x="0" y="1076281"/>
                  </a:cubicBezTo>
                  <a:lnTo>
                    <a:pt x="0" y="20126"/>
                  </a:lnTo>
                  <a:cubicBezTo>
                    <a:pt x="0" y="9011"/>
                    <a:pt x="9011" y="0"/>
                    <a:pt x="2012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66883" cy="113450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410648" y="9182100"/>
            <a:ext cx="13481781" cy="7119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09"/>
              </a:lnSpc>
            </a:pPr>
            <a:r>
              <a:rPr lang="en-US" b="true" sz="422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PREVENÇÃO DE EVASÃO E FORTALECIMENTO DA FÉ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18902" y="741579"/>
            <a:ext cx="17466704" cy="6381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Risco real: “Muitas pessoas que descem às águas batismais não permanecem firmes.”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Causas: falta de acompanhamento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, dúvidas, pressões externas, isolamento.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Estr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atégias: visitas semanais, estudos de aprofundamento, oração em grupo.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Amizade como proteção: “Uma amizade verdadeira pode ser a diferença entre permanência e evasão.”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Missão fortalece a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fé: “Todo verdadeiro discípulo nasce no reino de Deus como missionário.”</a:t>
            </a:r>
          </a:p>
          <a:p>
            <a:pPr algn="l">
              <a:lnSpc>
                <a:spcPts val="4200"/>
              </a:lnSpc>
            </a:pP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0805959" y="5930372"/>
            <a:ext cx="9139828" cy="4665860"/>
          </a:xfrm>
          <a:custGeom>
            <a:avLst/>
            <a:gdLst/>
            <a:ahLst/>
            <a:cxnLst/>
            <a:rect r="r" b="b" t="t" l="l"/>
            <a:pathLst>
              <a:path h="4665860" w="9139828">
                <a:moveTo>
                  <a:pt x="0" y="0"/>
                </a:moveTo>
                <a:lnTo>
                  <a:pt x="9139828" y="0"/>
                </a:lnTo>
                <a:lnTo>
                  <a:pt x="9139828" y="4665860"/>
                </a:lnTo>
                <a:lnTo>
                  <a:pt x="0" y="46658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4838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56751" y="8885851"/>
            <a:ext cx="19618009" cy="4162921"/>
            <a:chOff x="0" y="0"/>
            <a:chExt cx="5166883" cy="109640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66883" cy="1096407"/>
            </a:xfrm>
            <a:custGeom>
              <a:avLst/>
              <a:gdLst/>
              <a:ahLst/>
              <a:cxnLst/>
              <a:rect r="r" b="b" t="t" l="l"/>
              <a:pathLst>
                <a:path h="1096407" w="5166883">
                  <a:moveTo>
                    <a:pt x="20126" y="0"/>
                  </a:moveTo>
                  <a:lnTo>
                    <a:pt x="5146757" y="0"/>
                  </a:lnTo>
                  <a:cubicBezTo>
                    <a:pt x="5157872" y="0"/>
                    <a:pt x="5166883" y="9011"/>
                    <a:pt x="5166883" y="20126"/>
                  </a:cubicBezTo>
                  <a:lnTo>
                    <a:pt x="5166883" y="1076281"/>
                  </a:lnTo>
                  <a:cubicBezTo>
                    <a:pt x="5166883" y="1081619"/>
                    <a:pt x="5164763" y="1086738"/>
                    <a:pt x="5160988" y="1090512"/>
                  </a:cubicBezTo>
                  <a:cubicBezTo>
                    <a:pt x="5157214" y="1094287"/>
                    <a:pt x="5152094" y="1096407"/>
                    <a:pt x="5146757" y="1096407"/>
                  </a:cubicBezTo>
                  <a:lnTo>
                    <a:pt x="20126" y="1096407"/>
                  </a:lnTo>
                  <a:cubicBezTo>
                    <a:pt x="9011" y="1096407"/>
                    <a:pt x="0" y="1087396"/>
                    <a:pt x="0" y="1076281"/>
                  </a:cubicBezTo>
                  <a:lnTo>
                    <a:pt x="0" y="20126"/>
                  </a:lnTo>
                  <a:cubicBezTo>
                    <a:pt x="0" y="9011"/>
                    <a:pt x="9011" y="0"/>
                    <a:pt x="2012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66883" cy="113450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-4547332" y="8752501"/>
            <a:ext cx="17250196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b="true" sz="6999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DONS E SERVIÇO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10648" y="370501"/>
            <a:ext cx="15920542" cy="7981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Igreja é um corpo: todos têm função (1Co 12).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Dons espirituais: ensino, hospitalidade, música, liderança, evangelism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o, misericórdia, intercessão.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Descoberta dos dons: perguntas, feedback, testes, experimentação.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Engajamento: desde tarefas simples (recepção, louvor) até liderança. “O discipulado nã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pode ser apenas teórico.”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Capaci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tação contínua: cursos, oficinas, mentorias.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“Quanto mais a pessoa serve, mais aprende; quanto mais aprende, melhor serve.”</a:t>
            </a:r>
          </a:p>
          <a:p>
            <a:pPr algn="l">
              <a:lnSpc>
                <a:spcPts val="4200"/>
              </a:lnSpc>
            </a:pP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8554259" y="3742421"/>
            <a:ext cx="11353854" cy="7564505"/>
          </a:xfrm>
          <a:custGeom>
            <a:avLst/>
            <a:gdLst/>
            <a:ahLst/>
            <a:cxnLst/>
            <a:rect r="r" b="b" t="t" l="l"/>
            <a:pathLst>
              <a:path h="7564505" w="11353854">
                <a:moveTo>
                  <a:pt x="0" y="0"/>
                </a:moveTo>
                <a:lnTo>
                  <a:pt x="11353854" y="0"/>
                </a:lnTo>
                <a:lnTo>
                  <a:pt x="11353854" y="7564505"/>
                </a:lnTo>
                <a:lnTo>
                  <a:pt x="0" y="756450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56751" y="8885851"/>
            <a:ext cx="19618009" cy="4162921"/>
            <a:chOff x="0" y="0"/>
            <a:chExt cx="5166883" cy="109640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66883" cy="1096407"/>
            </a:xfrm>
            <a:custGeom>
              <a:avLst/>
              <a:gdLst/>
              <a:ahLst/>
              <a:cxnLst/>
              <a:rect r="r" b="b" t="t" l="l"/>
              <a:pathLst>
                <a:path h="1096407" w="5166883">
                  <a:moveTo>
                    <a:pt x="20126" y="0"/>
                  </a:moveTo>
                  <a:lnTo>
                    <a:pt x="5146757" y="0"/>
                  </a:lnTo>
                  <a:cubicBezTo>
                    <a:pt x="5157872" y="0"/>
                    <a:pt x="5166883" y="9011"/>
                    <a:pt x="5166883" y="20126"/>
                  </a:cubicBezTo>
                  <a:lnTo>
                    <a:pt x="5166883" y="1076281"/>
                  </a:lnTo>
                  <a:cubicBezTo>
                    <a:pt x="5166883" y="1081619"/>
                    <a:pt x="5164763" y="1086738"/>
                    <a:pt x="5160988" y="1090512"/>
                  </a:cubicBezTo>
                  <a:cubicBezTo>
                    <a:pt x="5157214" y="1094287"/>
                    <a:pt x="5152094" y="1096407"/>
                    <a:pt x="5146757" y="1096407"/>
                  </a:cubicBezTo>
                  <a:lnTo>
                    <a:pt x="20126" y="1096407"/>
                  </a:lnTo>
                  <a:cubicBezTo>
                    <a:pt x="9011" y="1096407"/>
                    <a:pt x="0" y="1087396"/>
                    <a:pt x="0" y="1076281"/>
                  </a:cubicBezTo>
                  <a:lnTo>
                    <a:pt x="0" y="20126"/>
                  </a:lnTo>
                  <a:cubicBezTo>
                    <a:pt x="0" y="9011"/>
                    <a:pt x="9011" y="0"/>
                    <a:pt x="2012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66883" cy="113450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-1001468" y="8904262"/>
            <a:ext cx="17250196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b="true" sz="6999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PLANO PRÁTICO DE DISCIPULADO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10648" y="275251"/>
            <a:ext cx="14003302" cy="8515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João, 25 anos, técnico de informática, recém-batizado.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Mês 1: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Acolhimento, visitas semanais, estudos básicos, kit com Bíblia.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Mês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2: Vida devocional (ensino sobre oração, leitura bíblica), integração em grupos.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Mês 3: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Apresentação dos ministérios, participação em ta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refas simples.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Mês 4: Evangelismo (aulas, saídas missionárias).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Mês 5: Retiro espiritual, temas sobre maturidade e santidade, mentorias.</a:t>
            </a:r>
          </a:p>
          <a:p>
            <a:pPr algn="l">
              <a:lnSpc>
                <a:spcPts val="4200"/>
              </a:lnSpc>
            </a:pPr>
          </a:p>
          <a:p>
            <a:pPr algn="l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Mê</a:t>
            </a:r>
            <a:r>
              <a:rPr lang="en-US" b="true" sz="30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 6: Treinamento para discipular outros, celebração de envio.</a:t>
            </a:r>
          </a:p>
          <a:p>
            <a:pPr algn="l">
              <a:lnSpc>
                <a:spcPts val="4200"/>
              </a:lnSpc>
            </a:pP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8760892" y="2057400"/>
            <a:ext cx="12352120" cy="8229600"/>
          </a:xfrm>
          <a:custGeom>
            <a:avLst/>
            <a:gdLst/>
            <a:ahLst/>
            <a:cxnLst/>
            <a:rect r="r" b="b" t="t" l="l"/>
            <a:pathLst>
              <a:path h="8229600" w="12352120">
                <a:moveTo>
                  <a:pt x="0" y="0"/>
                </a:moveTo>
                <a:lnTo>
                  <a:pt x="12352120" y="0"/>
                </a:lnTo>
                <a:lnTo>
                  <a:pt x="123521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DAGxQqRjU4c</dc:identifier>
  <dcterms:modified xsi:type="dcterms:W3CDTF">2011-08-01T06:04:30Z</dcterms:modified>
  <cp:revision>1</cp:revision>
  <dc:title>Cópia de Grupo 3 - Viva com Saúde e Propósito</dc:title>
</cp:coreProperties>
</file>