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27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18288000" cy="10287000"/>
  <p:notesSz cx="6858000" cy="9144000"/>
  <p:embeddedFontLst>
    <p:embeddedFont>
      <p:font typeface="Open Sans Bold" charset="1" panose="020B0806030504020204"/>
      <p:regular r:id="rId30"/>
    </p:embeddedFont>
    <p:embeddedFont>
      <p:font typeface="Open Sans" charset="1" panose="020B0606030504020204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notesMasters/notesMaster1.xml" Type="http://schemas.openxmlformats.org/officeDocument/2006/relationships/notesMaster"/><Relationship Id="rId28" Target="theme/theme2.xml" Type="http://schemas.openxmlformats.org/officeDocument/2006/relationships/theme"/><Relationship Id="rId29" Target="notesSlides/notesSlide1.xml" Type="http://schemas.openxmlformats.org/officeDocument/2006/relationships/notesSlide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notesSlides/notesSlide2.xml" Type="http://schemas.openxmlformats.org/officeDocument/2006/relationships/notesSlide"/><Relationship Id="rId32" Target="fonts/font32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CAPA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SUMÁRIO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2.png" Type="http://schemas.openxmlformats.org/officeDocument/2006/relationships/image"/><Relationship Id="rId4" Target="../media/image11.jpeg" Type="http://schemas.openxmlformats.org/officeDocument/2006/relationships/image"/><Relationship Id="rId5" Target="../media/image12.jpe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2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49475" y="0"/>
            <a:ext cx="3341380" cy="10287000"/>
            <a:chOff x="0" y="0"/>
            <a:chExt cx="880034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80034" cy="2709333"/>
            </a:xfrm>
            <a:custGeom>
              <a:avLst/>
              <a:gdLst/>
              <a:ahLst/>
              <a:cxnLst/>
              <a:rect r="r" b="b" t="t" l="l"/>
              <a:pathLst>
                <a:path h="2709333" w="880034">
                  <a:moveTo>
                    <a:pt x="118166" y="0"/>
                  </a:moveTo>
                  <a:lnTo>
                    <a:pt x="761868" y="0"/>
                  </a:lnTo>
                  <a:cubicBezTo>
                    <a:pt x="793208" y="0"/>
                    <a:pt x="823264" y="12450"/>
                    <a:pt x="845424" y="34610"/>
                  </a:cubicBezTo>
                  <a:cubicBezTo>
                    <a:pt x="867585" y="56771"/>
                    <a:pt x="880034" y="86827"/>
                    <a:pt x="880034" y="118166"/>
                  </a:cubicBezTo>
                  <a:lnTo>
                    <a:pt x="880034" y="2591167"/>
                  </a:lnTo>
                  <a:cubicBezTo>
                    <a:pt x="880034" y="2656429"/>
                    <a:pt x="827129" y="2709333"/>
                    <a:pt x="761868" y="2709333"/>
                  </a:cubicBezTo>
                  <a:lnTo>
                    <a:pt x="118166" y="2709333"/>
                  </a:lnTo>
                  <a:cubicBezTo>
                    <a:pt x="52905" y="2709333"/>
                    <a:pt x="0" y="2656429"/>
                    <a:pt x="0" y="2591167"/>
                  </a:cubicBezTo>
                  <a:lnTo>
                    <a:pt x="0" y="118166"/>
                  </a:lnTo>
                  <a:cubicBezTo>
                    <a:pt x="0" y="52905"/>
                    <a:pt x="52905" y="0"/>
                    <a:pt x="118166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80034" cy="27474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812837" y="1400861"/>
            <a:ext cx="12101779" cy="5294528"/>
          </a:xfrm>
          <a:custGeom>
            <a:avLst/>
            <a:gdLst/>
            <a:ahLst/>
            <a:cxnLst/>
            <a:rect r="r" b="b" t="t" l="l"/>
            <a:pathLst>
              <a:path h="5294528" w="12101779">
                <a:moveTo>
                  <a:pt x="0" y="0"/>
                </a:moveTo>
                <a:lnTo>
                  <a:pt x="12101779" y="0"/>
                </a:lnTo>
                <a:lnTo>
                  <a:pt x="12101779" y="5294528"/>
                </a:lnTo>
                <a:lnTo>
                  <a:pt x="0" y="5294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4043489" y="8150148"/>
            <a:ext cx="14758861" cy="1285622"/>
            <a:chOff x="0" y="0"/>
            <a:chExt cx="3887107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87107" cy="338600"/>
            </a:xfrm>
            <a:custGeom>
              <a:avLst/>
              <a:gdLst/>
              <a:ahLst/>
              <a:cxnLst/>
              <a:rect r="r" b="b" t="t" l="l"/>
              <a:pathLst>
                <a:path h="338600" w="3887107">
                  <a:moveTo>
                    <a:pt x="26753" y="0"/>
                  </a:moveTo>
                  <a:lnTo>
                    <a:pt x="3860355" y="0"/>
                  </a:lnTo>
                  <a:cubicBezTo>
                    <a:pt x="3875130" y="0"/>
                    <a:pt x="3887107" y="11978"/>
                    <a:pt x="3887107" y="26753"/>
                  </a:cubicBezTo>
                  <a:lnTo>
                    <a:pt x="3887107" y="311847"/>
                  </a:lnTo>
                  <a:cubicBezTo>
                    <a:pt x="3887107" y="318943"/>
                    <a:pt x="3884289" y="325747"/>
                    <a:pt x="3879272" y="330764"/>
                  </a:cubicBezTo>
                  <a:cubicBezTo>
                    <a:pt x="3874255" y="335781"/>
                    <a:pt x="3867450" y="338600"/>
                    <a:pt x="3860355" y="338600"/>
                  </a:cubicBezTo>
                  <a:lnTo>
                    <a:pt x="26753" y="338600"/>
                  </a:lnTo>
                  <a:cubicBezTo>
                    <a:pt x="11978" y="338600"/>
                    <a:pt x="0" y="326623"/>
                    <a:pt x="0" y="311847"/>
                  </a:cubicBezTo>
                  <a:lnTo>
                    <a:pt x="0" y="26753"/>
                  </a:lnTo>
                  <a:cubicBezTo>
                    <a:pt x="0" y="11978"/>
                    <a:pt x="11978" y="0"/>
                    <a:pt x="26753" y="0"/>
                  </a:cubicBezTo>
                  <a:close/>
                </a:path>
              </a:pathLst>
            </a:custGeom>
            <a:solidFill>
              <a:srgbClr val="27231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87107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-5400000">
            <a:off x="-3085355" y="4360228"/>
            <a:ext cx="8641690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true">
                <a:solidFill>
                  <a:srgbClr val="27231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TREINAMENTO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193697" y="8415133"/>
            <a:ext cx="14094303" cy="6794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FORMAÇÃO E CAPACITAÇÃO DE DUPLAS MISSIONÁRIAS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6746" r="0" b="-6746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47452" y="308507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-331012" y="971550"/>
            <a:ext cx="10811465" cy="514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Tecnicas de abordagem e testemunho pessoal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48023" y="3110685"/>
            <a:ext cx="867230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Intensionalidade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47452" y="4386581"/>
            <a:ext cx="9494464" cy="53149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intencionalidade é o ponto de partida de toda abordagem missionária. O evangelista não age de forma aleatória, mas com clareza sobre a missão de levar pessoas a Cristo. Cada palavra e cada gesto devem ser planejados, guiados pelo Espírito Santo e acompanhados por oração. Agir com intencionalidade significa enxergar oportunidades em situações comuns do dia a dia. Assim, a missão se torna parte natural da vida cristã.</a:t>
            </a:r>
          </a:p>
        </p:txBody>
      </p:sp>
    </p:spTree>
  </p:cSld>
  <p:clrMapOvr>
    <a:masterClrMapping/>
  </p:clrMapOvr>
  <p:transition spd="fast">
    <p:cover dir="d"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6746" r="0" b="-6746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47452" y="308507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-331012" y="971550"/>
            <a:ext cx="10811465" cy="514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Tecnicas de abordagem e testemunho pessoal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48023" y="3110685"/>
            <a:ext cx="867230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Visitação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47452" y="4386581"/>
            <a:ext cx="9494464" cy="42481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visitação é uma das técnicas mais eficazes de aproximação. Ela mostra interesse genuíno pela vida das pessoas, criando laços de confiança e amizade. Ao abrir o lar, a família também abre o coração para ouvir a mensagem. A dupla deve escutar mais do que falar, oferecendo apoio e presença. Dessa forma, a visita torna-se um canal para compartilhar esperança.</a:t>
            </a:r>
          </a:p>
        </p:txBody>
      </p:sp>
    </p:spTree>
  </p:cSld>
  <p:clrMapOvr>
    <a:masterClrMapping/>
  </p:clrMapOvr>
  <p:transition spd="fast">
    <p:cover dir="d"/>
  </p:transition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6746" r="0" b="-6746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47452" y="308507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-331012" y="971550"/>
            <a:ext cx="10811465" cy="514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Tecnicas de abordagem e testemunho pessoal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48023" y="3110685"/>
            <a:ext cx="867230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Pesquisa de campo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47452" y="4386581"/>
            <a:ext cx="9494464" cy="47815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Antes de abordar, é necessário conhecer o território e a realidade local. A pesquisa de campo revela necessidades, desafios e oportunidades da comunidade. Isso evita abordagens superficiais e permite oferecer respostas relevantes. O evangelista que conhece o contexto fala diretamente ao coração das pessoas. Assim, o trabalho missionário se torna mais eficaz e assertivo.</a:t>
            </a:r>
          </a:p>
        </p:txBody>
      </p:sp>
    </p:spTree>
  </p:cSld>
  <p:clrMapOvr>
    <a:masterClrMapping/>
  </p:clrMapOvr>
  <p:transition spd="fast">
    <p:cover dir="d"/>
  </p:transition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6746" r="0" b="-6746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47452" y="308507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-331012" y="971550"/>
            <a:ext cx="10811465" cy="514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Tecnicas de abordagem e testemunho pessoal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48023" y="3110685"/>
            <a:ext cx="867230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Testemunho pessoal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47452" y="4386581"/>
            <a:ext cx="9494464" cy="47815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Nada é mais poderoso do que a história de alguém transformado por Cristo. O testemunho pessoal é uma ferramenta que transmite autenticidade e fé viva. Ele mostra que o evangelho não é apenas teoria, mas vida real em ação. O evangelista salvo por Jesus compartilha sua experiência com humildade e esperança. Isso inspira outros a também desejarem viver a mesma transformação.</a:t>
            </a:r>
          </a:p>
        </p:txBody>
      </p:sp>
    </p:spTree>
  </p:cSld>
  <p:clrMapOvr>
    <a:masterClrMapping/>
  </p:clrMapOvr>
  <p:transition spd="fast">
    <p:cover dir="d"/>
  </p:transition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948476" y="1775293"/>
            <a:ext cx="2391049" cy="2391049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74471" y="0"/>
                  </a:moveTo>
                  <a:lnTo>
                    <a:pt x="738329" y="0"/>
                  </a:lnTo>
                  <a:cubicBezTo>
                    <a:pt x="779458" y="0"/>
                    <a:pt x="812800" y="33342"/>
                    <a:pt x="812800" y="74471"/>
                  </a:cubicBezTo>
                  <a:lnTo>
                    <a:pt x="812800" y="738329"/>
                  </a:lnTo>
                  <a:cubicBezTo>
                    <a:pt x="812800" y="779458"/>
                    <a:pt x="779458" y="812800"/>
                    <a:pt x="738329" y="812800"/>
                  </a:cubicBezTo>
                  <a:lnTo>
                    <a:pt x="74471" y="812800"/>
                  </a:lnTo>
                  <a:cubicBezTo>
                    <a:pt x="33342" y="812800"/>
                    <a:pt x="0" y="779458"/>
                    <a:pt x="0" y="738329"/>
                  </a:cubicBezTo>
                  <a:lnTo>
                    <a:pt x="0" y="74471"/>
                  </a:lnTo>
                  <a:cubicBezTo>
                    <a:pt x="0" y="33342"/>
                    <a:pt x="33342" y="0"/>
                    <a:pt x="74471" y="0"/>
                  </a:cubicBezTo>
                  <a:close/>
                </a:path>
              </a:pathLst>
            </a:custGeom>
            <a:blipFill>
              <a:blip r:embed="rId2"/>
              <a:stretch>
                <a:fillRect l="-25000" t="0" r="-2500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8100" y="9169345"/>
            <a:ext cx="2445782" cy="1070030"/>
          </a:xfrm>
          <a:custGeom>
            <a:avLst/>
            <a:gdLst/>
            <a:ahLst/>
            <a:cxnLst/>
            <a:rect r="r" b="b" t="t" l="l"/>
            <a:pathLst>
              <a:path h="1070030" w="2445782">
                <a:moveTo>
                  <a:pt x="0" y="0"/>
                </a:moveTo>
                <a:lnTo>
                  <a:pt x="2445782" y="0"/>
                </a:lnTo>
                <a:lnTo>
                  <a:pt x="2445782" y="1070030"/>
                </a:lnTo>
                <a:lnTo>
                  <a:pt x="0" y="10700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7948476" y="4729755"/>
            <a:ext cx="2391049" cy="2391049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74471" y="0"/>
                  </a:moveTo>
                  <a:lnTo>
                    <a:pt x="738329" y="0"/>
                  </a:lnTo>
                  <a:cubicBezTo>
                    <a:pt x="779458" y="0"/>
                    <a:pt x="812800" y="33342"/>
                    <a:pt x="812800" y="74471"/>
                  </a:cubicBezTo>
                  <a:lnTo>
                    <a:pt x="812800" y="738329"/>
                  </a:lnTo>
                  <a:cubicBezTo>
                    <a:pt x="812800" y="779458"/>
                    <a:pt x="779458" y="812800"/>
                    <a:pt x="738329" y="812800"/>
                  </a:cubicBezTo>
                  <a:lnTo>
                    <a:pt x="74471" y="812800"/>
                  </a:lnTo>
                  <a:cubicBezTo>
                    <a:pt x="33342" y="812800"/>
                    <a:pt x="0" y="779458"/>
                    <a:pt x="0" y="738329"/>
                  </a:cubicBezTo>
                  <a:lnTo>
                    <a:pt x="0" y="74471"/>
                  </a:lnTo>
                  <a:cubicBezTo>
                    <a:pt x="0" y="33342"/>
                    <a:pt x="33342" y="0"/>
                    <a:pt x="74471" y="0"/>
                  </a:cubicBezTo>
                  <a:close/>
                </a:path>
              </a:pathLst>
            </a:custGeom>
            <a:blipFill>
              <a:blip r:embed="rId4"/>
              <a:stretch>
                <a:fillRect l="-25046" t="0" r="-25046" b="0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7948476" y="7684216"/>
            <a:ext cx="2391049" cy="2391049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74471" y="0"/>
                  </a:moveTo>
                  <a:lnTo>
                    <a:pt x="738329" y="0"/>
                  </a:lnTo>
                  <a:cubicBezTo>
                    <a:pt x="779458" y="0"/>
                    <a:pt x="812800" y="33342"/>
                    <a:pt x="812800" y="74471"/>
                  </a:cubicBezTo>
                  <a:lnTo>
                    <a:pt x="812800" y="738329"/>
                  </a:lnTo>
                  <a:cubicBezTo>
                    <a:pt x="812800" y="779458"/>
                    <a:pt x="779458" y="812800"/>
                    <a:pt x="738329" y="812800"/>
                  </a:cubicBezTo>
                  <a:lnTo>
                    <a:pt x="74471" y="812800"/>
                  </a:lnTo>
                  <a:cubicBezTo>
                    <a:pt x="33342" y="812800"/>
                    <a:pt x="0" y="779458"/>
                    <a:pt x="0" y="738329"/>
                  </a:cubicBezTo>
                  <a:lnTo>
                    <a:pt x="0" y="74471"/>
                  </a:lnTo>
                  <a:cubicBezTo>
                    <a:pt x="0" y="33342"/>
                    <a:pt x="33342" y="0"/>
                    <a:pt x="74471" y="0"/>
                  </a:cubicBezTo>
                  <a:close/>
                </a:path>
              </a:pathLst>
            </a:custGeom>
            <a:blipFill>
              <a:blip r:embed="rId5"/>
              <a:stretch>
                <a:fillRect l="-24906" t="0" r="-24906" b="0"/>
              </a:stretch>
            </a:blip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533660" y="2646956"/>
            <a:ext cx="634193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Antes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917368" y="2043718"/>
            <a:ext cx="6341932" cy="1749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Preparo espiritual e domínio do tema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027167" y="133817"/>
            <a:ext cx="13666259" cy="6794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PREPARO E CONDUÇÃO DE ESTUDOS BÍBLICOS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33660" y="5250586"/>
            <a:ext cx="634193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Durante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533660" y="8395553"/>
            <a:ext cx="634193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Depois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381983" y="5019675"/>
            <a:ext cx="7412701" cy="1749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Oração, recapitulação, estudo e apelo.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888668" y="8282854"/>
            <a:ext cx="839933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Oração intercessora</a:t>
            </a:r>
          </a:p>
        </p:txBody>
      </p:sp>
    </p:spTree>
  </p:cSld>
  <p:clrMapOvr>
    <a:masterClrMapping/>
  </p:clrMapOvr>
  <p:transition spd="fast">
    <p:cover dir="d"/>
  </p:transition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4292537"/>
            <a:ext cx="6669778" cy="5994463"/>
          </a:xfrm>
          <a:custGeom>
            <a:avLst/>
            <a:gdLst/>
            <a:ahLst/>
            <a:cxnLst/>
            <a:rect r="r" b="b" t="t" l="l"/>
            <a:pathLst>
              <a:path h="5994463" w="6669778">
                <a:moveTo>
                  <a:pt x="0" y="0"/>
                </a:moveTo>
                <a:lnTo>
                  <a:pt x="6669778" y="0"/>
                </a:lnTo>
                <a:lnTo>
                  <a:pt x="6669778" y="5994463"/>
                </a:lnTo>
                <a:lnTo>
                  <a:pt x="0" y="59944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15391" y="299911"/>
            <a:ext cx="12688089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ESTRATÉGIA DE ORAÇÃO INTERCESSORA E ACOMPANHAMENTOS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43604" y="2117726"/>
            <a:ext cx="10015696" cy="7407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oração intercessora é uma expressão de cuidado e compromisso espiritual com as pessoas visitadas. O sistema de cartões ajuda a organizar as necessidades de maneira prática e visível. Ao receber um pedido, a dupla missionária o classifica pela urgência, estimulando a constância na intercessão. Esse método também cria uma rede de apoio, pois os pedidos podem ser compartilhados com a igreja. Assim, a oração se torna contínua, direcionada e com resultados que fortalecem a fé.</a:t>
            </a:r>
          </a:p>
        </p:txBody>
      </p:sp>
    </p:spTree>
  </p:cSld>
  <p:clrMapOvr>
    <a:masterClrMapping/>
  </p:clrMapOvr>
  <p:transition spd="slow">
    <p:cover dir="l"/>
  </p:transition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4292537"/>
            <a:ext cx="6669778" cy="5994463"/>
          </a:xfrm>
          <a:custGeom>
            <a:avLst/>
            <a:gdLst/>
            <a:ahLst/>
            <a:cxnLst/>
            <a:rect r="r" b="b" t="t" l="l"/>
            <a:pathLst>
              <a:path h="5994463" w="6669778">
                <a:moveTo>
                  <a:pt x="0" y="0"/>
                </a:moveTo>
                <a:lnTo>
                  <a:pt x="6669778" y="0"/>
                </a:lnTo>
                <a:lnTo>
                  <a:pt x="6669778" y="5994463"/>
                </a:lnTo>
                <a:lnTo>
                  <a:pt x="0" y="59944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15391" y="299911"/>
            <a:ext cx="12688089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ESTRATÉGIA DE ORAÇÃO INTERCESSORA E ACOMPANHAMENTOS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43604" y="2903522"/>
            <a:ext cx="10015696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CARTÃO VERDE: </a:t>
            </a:r>
            <a:r>
              <a:rPr lang="en-US" sz="5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Situação normal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243604" y="4814935"/>
            <a:ext cx="10161929" cy="1749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CARTÃO AMARELO:</a:t>
            </a:r>
            <a:r>
              <a:rPr lang="en-US" sz="5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Necessidade</a:t>
            </a:r>
          </a:p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especial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243604" y="7024703"/>
            <a:ext cx="9615646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CARTÃO VERMELHO: </a:t>
            </a:r>
            <a:r>
              <a:rPr lang="en-US" sz="5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Urgência</a:t>
            </a:r>
          </a:p>
        </p:txBody>
      </p:sp>
    </p:spTree>
  </p:cSld>
  <p:clrMapOvr>
    <a:masterClrMapping/>
  </p:clrMapOvr>
  <p:transition spd="slow">
    <p:push dir="l"/>
  </p:transition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4292537"/>
            <a:ext cx="6669778" cy="5994463"/>
          </a:xfrm>
          <a:custGeom>
            <a:avLst/>
            <a:gdLst/>
            <a:ahLst/>
            <a:cxnLst/>
            <a:rect r="r" b="b" t="t" l="l"/>
            <a:pathLst>
              <a:path h="5994463" w="6669778">
                <a:moveTo>
                  <a:pt x="0" y="0"/>
                </a:moveTo>
                <a:lnTo>
                  <a:pt x="6669778" y="0"/>
                </a:lnTo>
                <a:lnTo>
                  <a:pt x="6669778" y="5994463"/>
                </a:lnTo>
                <a:lnTo>
                  <a:pt x="0" y="59944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15391" y="299911"/>
            <a:ext cx="12688089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ESTRATÉGIA DE ORAÇÃO INTERCESSORA E ACOMPANHAMENTOS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43604" y="1904104"/>
            <a:ext cx="10015696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CARTÃO VERDE: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243604" y="3596378"/>
            <a:ext cx="10161929" cy="49180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cartão verde representa situações normais e pedidos de rotina, como saúde, família ou trabalho. São motivos que exigem acompanhamento constante, mas sem urgência. Ele ajuda a manter a oração regular por aspectos importantes do dia a dia.</a:t>
            </a:r>
          </a:p>
        </p:txBody>
      </p:sp>
    </p:spTree>
  </p:cSld>
  <p:clrMapOvr>
    <a:masterClrMapping/>
  </p:clrMapOvr>
  <p:transition spd="slow">
    <p:push dir="l"/>
  </p:transition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4292537"/>
            <a:ext cx="6669778" cy="5994463"/>
          </a:xfrm>
          <a:custGeom>
            <a:avLst/>
            <a:gdLst/>
            <a:ahLst/>
            <a:cxnLst/>
            <a:rect r="r" b="b" t="t" l="l"/>
            <a:pathLst>
              <a:path h="5994463" w="6669778">
                <a:moveTo>
                  <a:pt x="0" y="0"/>
                </a:moveTo>
                <a:lnTo>
                  <a:pt x="6669778" y="0"/>
                </a:lnTo>
                <a:lnTo>
                  <a:pt x="6669778" y="5994463"/>
                </a:lnTo>
                <a:lnTo>
                  <a:pt x="0" y="59944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15391" y="299911"/>
            <a:ext cx="12688089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ESTRATÉGIA DE ORAÇÃO INTERCESSORA E ACOMPANHAMENTOS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43604" y="1819903"/>
            <a:ext cx="10161929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CARTÃO AMARELO: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243604" y="4159187"/>
            <a:ext cx="9615646" cy="56229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cartão amarelo indica necessidades especiais, como enfermidades prolongadas, crises familiares ou dificuldades emocionais. Requer atenção e sensibilidade da dupla missionária. É um chamado para intensificar a intercessão e acompanhar de perto a pessoa.</a:t>
            </a:r>
          </a:p>
        </p:txBody>
      </p:sp>
    </p:spTree>
  </p:cSld>
  <p:clrMapOvr>
    <a:masterClrMapping/>
  </p:clrMapOvr>
  <p:transition spd="slow">
    <p:push dir="l"/>
  </p:transition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4292537"/>
            <a:ext cx="6669778" cy="5994463"/>
          </a:xfrm>
          <a:custGeom>
            <a:avLst/>
            <a:gdLst/>
            <a:ahLst/>
            <a:cxnLst/>
            <a:rect r="r" b="b" t="t" l="l"/>
            <a:pathLst>
              <a:path h="5994463" w="6669778">
                <a:moveTo>
                  <a:pt x="0" y="0"/>
                </a:moveTo>
                <a:lnTo>
                  <a:pt x="6669778" y="0"/>
                </a:lnTo>
                <a:lnTo>
                  <a:pt x="6669778" y="5994463"/>
                </a:lnTo>
                <a:lnTo>
                  <a:pt x="0" y="59944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15391" y="299911"/>
            <a:ext cx="12688089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ESTRATÉGIA DE ORAÇÃO INTERCESSORA E ACOMPANHAMENTOS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43604" y="1819903"/>
            <a:ext cx="10161929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CARTÃO VERMELHO:</a:t>
            </a:r>
            <a:r>
              <a:rPr lang="en-US" sz="5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243604" y="3749612"/>
            <a:ext cx="9615646" cy="49180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cartão vermelho é sinal de urgência: acidentes, enfermidades graves, luto ou situações críticas. A oração deve ser imediata e fervorosa, envolvendo a igreja o quanto antes. É o clamor coletivo diante de um pedido que não pode esperar.</a:t>
            </a:r>
          </a:p>
        </p:txBody>
      </p:sp>
    </p:spTree>
  </p:cSld>
  <p:clrMapOvr>
    <a:masterClrMapping/>
  </p:clrMapOvr>
  <p:transition spd="slow">
    <p:push dir="l"/>
  </p:transition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834997"/>
            <a:ext cx="18288000" cy="3086100"/>
            <a:chOff x="0" y="0"/>
            <a:chExt cx="4816593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812800"/>
            </a:xfrm>
            <a:custGeom>
              <a:avLst/>
              <a:gdLst/>
              <a:ahLst/>
              <a:cxnLst/>
              <a:rect r="r" b="b" t="t" l="l"/>
              <a:pathLst>
                <a:path h="812800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91210"/>
                  </a:lnTo>
                  <a:cubicBezTo>
                    <a:pt x="4816592" y="803134"/>
                    <a:pt x="4806926" y="812800"/>
                    <a:pt x="4795002" y="812800"/>
                  </a:cubicBezTo>
                  <a:lnTo>
                    <a:pt x="21590" y="812800"/>
                  </a:lnTo>
                  <a:cubicBezTo>
                    <a:pt x="9666" y="812800"/>
                    <a:pt x="0" y="803134"/>
                    <a:pt x="0" y="791210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310947" y="2476778"/>
            <a:ext cx="3547276" cy="7183320"/>
            <a:chOff x="0" y="0"/>
            <a:chExt cx="4729701" cy="9577760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286960"/>
              <a:ext cx="4729701" cy="8290800"/>
              <a:chOff x="0" y="0"/>
              <a:chExt cx="812800" cy="1424775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0" y="3586459"/>
              <a:ext cx="4729701" cy="5991301"/>
              <a:chOff x="0" y="0"/>
              <a:chExt cx="812800" cy="1029606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0" y="2819346"/>
              <a:ext cx="4729701" cy="4729701"/>
              <a:chOff x="0" y="0"/>
              <a:chExt cx="812800" cy="81280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1077890" y="0"/>
              <a:ext cx="2573921" cy="2573921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1</a:t>
                </a:r>
              </a:p>
            </p:txBody>
          </p:sp>
        </p:grpSp>
      </p:grpSp>
      <p:sp>
        <p:nvSpPr>
          <p:cNvPr name="TextBox 18" id="18"/>
          <p:cNvSpPr txBox="true"/>
          <p:nvPr/>
        </p:nvSpPr>
        <p:spPr>
          <a:xfrm rot="0">
            <a:off x="518902" y="225451"/>
            <a:ext cx="17250196" cy="17399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FORMAÇÃO E CAPACITAÇÃO</a:t>
            </a:r>
          </a:p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DUPLAS MISSIONÁRIAS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7367928" y="2476778"/>
            <a:ext cx="3547276" cy="7183320"/>
            <a:chOff x="0" y="0"/>
            <a:chExt cx="4729701" cy="9577760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1286960"/>
              <a:ext cx="4729701" cy="8290800"/>
              <a:chOff x="0" y="0"/>
              <a:chExt cx="812800" cy="1424775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3586459"/>
              <a:ext cx="4729701" cy="5991301"/>
              <a:chOff x="0" y="0"/>
              <a:chExt cx="812800" cy="1029606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6" id="26"/>
            <p:cNvGrpSpPr/>
            <p:nvPr/>
          </p:nvGrpSpPr>
          <p:grpSpPr>
            <a:xfrm rot="0">
              <a:off x="0" y="2819346"/>
              <a:ext cx="4729701" cy="4729701"/>
              <a:chOff x="0" y="0"/>
              <a:chExt cx="812800" cy="81280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8" id="28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9" id="29"/>
            <p:cNvGrpSpPr/>
            <p:nvPr/>
          </p:nvGrpSpPr>
          <p:grpSpPr>
            <a:xfrm rot="0">
              <a:off x="1077890" y="0"/>
              <a:ext cx="2573921" cy="2573921"/>
              <a:chOff x="0" y="0"/>
              <a:chExt cx="812800" cy="81280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2</a:t>
                </a:r>
              </a:p>
            </p:txBody>
          </p:sp>
        </p:grpSp>
      </p:grpSp>
      <p:grpSp>
        <p:nvGrpSpPr>
          <p:cNvPr name="Group 32" id="32"/>
          <p:cNvGrpSpPr/>
          <p:nvPr/>
        </p:nvGrpSpPr>
        <p:grpSpPr>
          <a:xfrm rot="0">
            <a:off x="11429778" y="2476778"/>
            <a:ext cx="3547276" cy="7183320"/>
            <a:chOff x="0" y="0"/>
            <a:chExt cx="4729701" cy="9577760"/>
          </a:xfrm>
        </p:grpSpPr>
        <p:grpSp>
          <p:nvGrpSpPr>
            <p:cNvPr name="Group 33" id="33"/>
            <p:cNvGrpSpPr/>
            <p:nvPr/>
          </p:nvGrpSpPr>
          <p:grpSpPr>
            <a:xfrm rot="0">
              <a:off x="0" y="1286960"/>
              <a:ext cx="4729701" cy="8290800"/>
              <a:chOff x="0" y="0"/>
              <a:chExt cx="812800" cy="1424775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0" y="3586459"/>
              <a:ext cx="4729701" cy="5991301"/>
              <a:chOff x="0" y="0"/>
              <a:chExt cx="812800" cy="102960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0">
              <a:off x="0" y="2819346"/>
              <a:ext cx="4729701" cy="4729701"/>
              <a:chOff x="0" y="0"/>
              <a:chExt cx="812800" cy="81280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1077890" y="0"/>
              <a:ext cx="2573921" cy="2573921"/>
              <a:chOff x="0" y="0"/>
              <a:chExt cx="812800" cy="812800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3</a:t>
                </a:r>
              </a:p>
            </p:txBody>
          </p:sp>
        </p:grpSp>
      </p:grpSp>
      <p:sp>
        <p:nvSpPr>
          <p:cNvPr name="TextBox 45" id="45"/>
          <p:cNvSpPr txBox="true"/>
          <p:nvPr/>
        </p:nvSpPr>
        <p:spPr>
          <a:xfrm rot="0">
            <a:off x="3315815" y="5011308"/>
            <a:ext cx="3537539" cy="5921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27"/>
              </a:lnSpc>
            </a:pPr>
            <a:r>
              <a:rPr lang="en-US" sz="3448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INTRODUÇÃO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3315815" y="5845639"/>
            <a:ext cx="3537539" cy="18961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539748" indent="-269874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Objetivo geral</a:t>
            </a:r>
          </a:p>
          <a:p>
            <a:pPr algn="ctr">
              <a:lnSpc>
                <a:spcPts val="3499"/>
              </a:lnSpc>
            </a:pPr>
          </a:p>
          <a:p>
            <a:pPr algn="ctr" marL="539748" indent="-269874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Benefícios</a:t>
            </a:r>
          </a:p>
          <a:p>
            <a:pPr algn="ctr">
              <a:lnSpc>
                <a:spcPts val="4827"/>
              </a:lnSpc>
            </a:pPr>
          </a:p>
        </p:txBody>
      </p:sp>
      <p:sp>
        <p:nvSpPr>
          <p:cNvPr name="TextBox 47" id="47"/>
          <p:cNvSpPr txBox="true"/>
          <p:nvPr/>
        </p:nvSpPr>
        <p:spPr>
          <a:xfrm rot="0">
            <a:off x="7834616" y="5011308"/>
            <a:ext cx="2613898" cy="5921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27"/>
              </a:lnSpc>
            </a:pPr>
            <a:r>
              <a:rPr lang="en-US" sz="3448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CONTEÚDO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7367928" y="5642347"/>
            <a:ext cx="3547276" cy="3873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431801" indent="-215900" lvl="1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Fundamento bíblico</a:t>
            </a:r>
          </a:p>
          <a:p>
            <a:pPr algn="ctr">
              <a:lnSpc>
                <a:spcPts val="2800"/>
              </a:lnSpc>
            </a:pPr>
          </a:p>
          <a:p>
            <a:pPr algn="ctr" marL="431801" indent="-215900" lvl="1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Técnica de abordagem e testemunho pessoal</a:t>
            </a:r>
          </a:p>
          <a:p>
            <a:pPr algn="ctr">
              <a:lnSpc>
                <a:spcPts val="2800"/>
              </a:lnSpc>
            </a:pPr>
          </a:p>
          <a:p>
            <a:pPr algn="ctr" marL="431801" indent="-215900" lvl="1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Preparação e condução de estudos bíblicos</a:t>
            </a:r>
          </a:p>
          <a:p>
            <a:pPr algn="ctr">
              <a:lnSpc>
                <a:spcPts val="2800"/>
              </a:lnSpc>
            </a:pPr>
          </a:p>
          <a:p>
            <a:pPr algn="ctr" marL="431801" indent="-215900" lvl="1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Estratégias de oração intercessora e acompanhamento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11898901" y="5011308"/>
            <a:ext cx="2613898" cy="12053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27"/>
              </a:lnSpc>
            </a:pPr>
            <a:r>
              <a:rPr lang="en-US" sz="3448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ATIVIDADE</a:t>
            </a:r>
          </a:p>
          <a:p>
            <a:pPr algn="ctr">
              <a:lnSpc>
                <a:spcPts val="4827"/>
              </a:lnSpc>
            </a:pPr>
            <a:r>
              <a:rPr lang="en-US" sz="3448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PRÁTICA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11429554" y="6415820"/>
            <a:ext cx="3552592" cy="860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539749" indent="-269875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Simulação de visitas e estudos bíblicos</a:t>
            </a:r>
          </a:p>
        </p:txBody>
      </p:sp>
      <p:sp>
        <p:nvSpPr>
          <p:cNvPr name="Freeform 51" id="51"/>
          <p:cNvSpPr/>
          <p:nvPr/>
        </p:nvSpPr>
        <p:spPr>
          <a:xfrm flipH="false" flipV="false" rot="0">
            <a:off x="15216105" y="110788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249" t="0" r="-49249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6238133" y="646790"/>
            <a:ext cx="13847556" cy="1028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ATIVIDADE PRÁTICA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53995" y="2761509"/>
            <a:ext cx="9922421" cy="1384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SIMULAÇÃO DE VISITAS E ESTUDOS BÍBLICOS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143701" y="5184034"/>
            <a:ext cx="8036419" cy="424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Nessa atividade, um dos membros assume o papel de instrutor, o outro com intecessor, e um outro representa o interessado.</a:t>
            </a:r>
          </a:p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Essas dinâmicas permitem exercitar habilidades como: ponto de contato, escuta ativa, condução da lição e formação de apleo.</a:t>
            </a:r>
          </a:p>
        </p:txBody>
      </p:sp>
    </p:spTree>
  </p:cSld>
  <p:clrMapOvr>
    <a:masterClrMapping/>
  </p:clrMapOvr>
  <p:transition spd="slow">
    <p:push dir="l"/>
  </p:transition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173025" y="5584972"/>
            <a:ext cx="9941950" cy="4349603"/>
          </a:xfrm>
          <a:custGeom>
            <a:avLst/>
            <a:gdLst/>
            <a:ahLst/>
            <a:cxnLst/>
            <a:rect r="r" b="b" t="t" l="l"/>
            <a:pathLst>
              <a:path h="4349603" w="9941950">
                <a:moveTo>
                  <a:pt x="0" y="0"/>
                </a:moveTo>
                <a:lnTo>
                  <a:pt x="9941950" y="0"/>
                </a:lnTo>
                <a:lnTo>
                  <a:pt x="9941950" y="4349603"/>
                </a:lnTo>
                <a:lnTo>
                  <a:pt x="0" y="43496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-452037"/>
            <a:ext cx="18288000" cy="5595537"/>
            <a:chOff x="0" y="0"/>
            <a:chExt cx="4816593" cy="147372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1473722"/>
            </a:xfrm>
            <a:custGeom>
              <a:avLst/>
              <a:gdLst/>
              <a:ahLst/>
              <a:cxnLst/>
              <a:rect r="r" b="b" t="t" l="l"/>
              <a:pathLst>
                <a:path h="1473722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1452132"/>
                  </a:lnTo>
                  <a:cubicBezTo>
                    <a:pt x="4816592" y="1464056"/>
                    <a:pt x="4806926" y="1473722"/>
                    <a:pt x="4795002" y="1473722"/>
                  </a:cubicBezTo>
                  <a:lnTo>
                    <a:pt x="21590" y="1473722"/>
                  </a:lnTo>
                  <a:cubicBezTo>
                    <a:pt x="15864" y="1473722"/>
                    <a:pt x="10372" y="1471447"/>
                    <a:pt x="6324" y="1467398"/>
                  </a:cubicBezTo>
                  <a:cubicBezTo>
                    <a:pt x="2275" y="1463349"/>
                    <a:pt x="0" y="1457858"/>
                    <a:pt x="0" y="1452132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151182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518902" y="718647"/>
            <a:ext cx="17250196" cy="3435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0"/>
              </a:lnSpc>
            </a:pPr>
            <a:r>
              <a:rPr lang="en-US" sz="20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OBRIGADO!</a:t>
            </a:r>
          </a:p>
        </p:txBody>
      </p:sp>
    </p:spTree>
  </p:cSld>
  <p:clrMapOvr>
    <a:masterClrMapping/>
  </p:clrMapOvr>
  <p:transition spd="fast">
    <p:cover dir="d"/>
  </p:transition>
</p:sld>
</file>

<file path=ppt/slides/slide3.xml><?xml version="1.0" encoding="utf-8"?>
<p:sld xmlns:p="http://schemas.openxmlformats.org/presentationml/2006/main" xmlns:a="http://schemas.openxmlformats.org/drawingml/2006/main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316533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INTRODUÇÃO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946275"/>
            <a:ext cx="16230600" cy="631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missão é o coração da identidade da Igreja Adventista do Sétimo Dia, em Apocalipse 14:6 encontra sua expressão mais plena, "proclamar o evangelho eterno a toda nação, tribo, lingua e povo."  Nesse contexto, o trabalho missionário em dupla não é apenas uma extratégia eclesiastica, mas um prática enraizada no próprio método de Cristo. Desde os evangelhos, Cristo envia seus discípulos de dois em dois (Mc 6:7; Lc 10:1), estabelecendo um modelo que combina apoio mútuo, proteção, fortalecimento espiritual e eficácia na proclamação.</a:t>
            </a:r>
          </a:p>
        </p:txBody>
      </p:sp>
    </p:spTree>
  </p:cSld>
  <p:clrMapOvr>
    <a:masterClrMapping/>
  </p:clrMapOvr>
  <p:transition spd="fast">
    <p:cover dir="d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063" t="0" r="-49063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47452" y="6047068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-331012" y="619001"/>
            <a:ext cx="10811465" cy="12033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OBJETIVO GERAL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48023" y="3858117"/>
            <a:ext cx="8672302" cy="6178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Capacitar a igreja por meio da metodologia de estudos bíblicos realizados em duplas missionárias, unindo fundamentação teológica e aplicação prática.</a:t>
            </a:r>
          </a:p>
        </p:txBody>
      </p:sp>
    </p:spTree>
  </p:cSld>
  <p:clrMapOvr>
    <a:masterClrMapping/>
  </p:clrMapOvr>
  <p:transition spd="slow">
    <p:cover dir="l"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811" t="0" r="-49811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919515" y="357627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919515" y="498662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8919515" y="6396968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8919515" y="780731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6238133" y="646790"/>
            <a:ext cx="13847556" cy="1028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BENEFÍCIOS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161537" y="3596089"/>
            <a:ext cx="7530369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APOIO MÚTUO: um fortalece o outro em momentos de desânimo.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161537" y="4851248"/>
            <a:ext cx="7004030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PROTEÇÃO: diante de hostilidades do dia a dia, um defende o outro.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03493" y="6472943"/>
            <a:ext cx="7831313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COMPLEMETARIDADE: Diferentes dons em junção para melhor aproveitamento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251581" y="7880550"/>
            <a:ext cx="8036419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DISCIPLINA ESPIRITUAL: A dupla aprende a orar e depender do Espírito Santo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38100" y="4762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  <p:transition spd="fast">
    <p:fade/>
  </p:transition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35558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FUNDAMENTAÇÃO BÍBLICA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946275"/>
            <a:ext cx="16230600" cy="7727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envio em duplas, presente tanto em Marcos 6 quanto em Lucas 10, demonstra que a missão é realizada em dependência do poder de Deus e com foco na proclamação do Reino. Em Marcos 6, Jesus concede autoridade espiritual aos discípulos e lhes ensina a simplicidade da via missionária. Já em Lucas 10, encontramos o conceito de casa paz, o discernimento entre recepticvidade e rejeição, e a ênfase na colheita abundante de poucos trabalhadores.</a:t>
            </a:r>
          </a:p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Além dos evangelhos, a prática da dupla missionária permeia o novo testamento: Paulo e Barnabé, Paulo e Silas, judas e Silas, Barnabé e Marcos. </a:t>
            </a:r>
          </a:p>
        </p:txBody>
      </p:sp>
    </p:spTree>
  </p:cSld>
  <p:clrMapOvr>
    <a:masterClrMapping/>
  </p:clrMapOvr>
  <p:transition spd="fast">
    <p:cover dir="d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069556" y="8863467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0" y="0"/>
                </a:moveTo>
                <a:lnTo>
                  <a:pt x="1809335" y="0"/>
                </a:lnTo>
                <a:lnTo>
                  <a:pt x="1809335" y="1314029"/>
                </a:lnTo>
                <a:lnTo>
                  <a:pt x="0" y="1314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409109" y="1342258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1809335" y="0"/>
                </a:moveTo>
                <a:lnTo>
                  <a:pt x="0" y="0"/>
                </a:lnTo>
                <a:lnTo>
                  <a:pt x="0" y="1314030"/>
                </a:lnTo>
                <a:lnTo>
                  <a:pt x="1809335" y="1314030"/>
                </a:lnTo>
                <a:lnTo>
                  <a:pt x="180933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76160" y="3170638"/>
            <a:ext cx="15916021" cy="471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380"/>
              </a:lnSpc>
            </a:pPr>
            <a:r>
              <a:rPr lang="en-US" sz="67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Chamou Jesus os doze e passou a enviá-los de dois em dois, dando-lhes autoridade sobre os espíritos imundos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689929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FUNDAMENTAÇÃO BÍBLICA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5759487" y="9001378"/>
            <a:ext cx="6769025" cy="1285622"/>
            <a:chOff x="0" y="0"/>
            <a:chExt cx="1782789" cy="3386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782788" cy="338600"/>
            </a:xfrm>
            <a:custGeom>
              <a:avLst/>
              <a:gdLst/>
              <a:ahLst/>
              <a:cxnLst/>
              <a:rect r="r" b="b" t="t" l="l"/>
              <a:pathLst>
                <a:path h="338600" w="1782788">
                  <a:moveTo>
                    <a:pt x="58330" y="0"/>
                  </a:moveTo>
                  <a:lnTo>
                    <a:pt x="1724458" y="0"/>
                  </a:lnTo>
                  <a:cubicBezTo>
                    <a:pt x="1739928" y="0"/>
                    <a:pt x="1754765" y="6145"/>
                    <a:pt x="1765704" y="17084"/>
                  </a:cubicBezTo>
                  <a:cubicBezTo>
                    <a:pt x="1776643" y="28024"/>
                    <a:pt x="1782788" y="42860"/>
                    <a:pt x="1782788" y="58330"/>
                  </a:cubicBezTo>
                  <a:lnTo>
                    <a:pt x="1782788" y="280270"/>
                  </a:lnTo>
                  <a:cubicBezTo>
                    <a:pt x="1782788" y="312485"/>
                    <a:pt x="1756673" y="338600"/>
                    <a:pt x="1724458" y="338600"/>
                  </a:cubicBezTo>
                  <a:lnTo>
                    <a:pt x="58330" y="338600"/>
                  </a:lnTo>
                  <a:cubicBezTo>
                    <a:pt x="26115" y="338600"/>
                    <a:pt x="0" y="312485"/>
                    <a:pt x="0" y="280270"/>
                  </a:cubicBezTo>
                  <a:lnTo>
                    <a:pt x="0" y="58330"/>
                  </a:lnTo>
                  <a:cubicBezTo>
                    <a:pt x="0" y="26115"/>
                    <a:pt x="26115" y="0"/>
                    <a:pt x="5833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782789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7111160" y="9160001"/>
            <a:ext cx="4046021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Mc 6:7 - ARA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cover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069556" y="8863467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0" y="0"/>
                </a:moveTo>
                <a:lnTo>
                  <a:pt x="1809335" y="0"/>
                </a:lnTo>
                <a:lnTo>
                  <a:pt x="1809335" y="1314029"/>
                </a:lnTo>
                <a:lnTo>
                  <a:pt x="0" y="1314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409109" y="1342258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1809335" y="0"/>
                </a:moveTo>
                <a:lnTo>
                  <a:pt x="0" y="0"/>
                </a:lnTo>
                <a:lnTo>
                  <a:pt x="0" y="1314030"/>
                </a:lnTo>
                <a:lnTo>
                  <a:pt x="1809335" y="1314030"/>
                </a:lnTo>
                <a:lnTo>
                  <a:pt x="180933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76160" y="2799163"/>
            <a:ext cx="15916021" cy="5906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380"/>
              </a:lnSpc>
            </a:pPr>
            <a:r>
              <a:rPr lang="en-US" sz="67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Depois disto, o Senhor designou outros setenta; e os enviou de dois em dois, para que o precedessem em cada cidade e lugar aonde ele estava para ir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689929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FUNDAMENTAÇÃO BÍBLICA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5759487" y="9001378"/>
            <a:ext cx="6769025" cy="1285622"/>
            <a:chOff x="0" y="0"/>
            <a:chExt cx="1782789" cy="3386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782788" cy="338600"/>
            </a:xfrm>
            <a:custGeom>
              <a:avLst/>
              <a:gdLst/>
              <a:ahLst/>
              <a:cxnLst/>
              <a:rect r="r" b="b" t="t" l="l"/>
              <a:pathLst>
                <a:path h="338600" w="1782788">
                  <a:moveTo>
                    <a:pt x="58330" y="0"/>
                  </a:moveTo>
                  <a:lnTo>
                    <a:pt x="1724458" y="0"/>
                  </a:lnTo>
                  <a:cubicBezTo>
                    <a:pt x="1739928" y="0"/>
                    <a:pt x="1754765" y="6145"/>
                    <a:pt x="1765704" y="17084"/>
                  </a:cubicBezTo>
                  <a:cubicBezTo>
                    <a:pt x="1776643" y="28024"/>
                    <a:pt x="1782788" y="42860"/>
                    <a:pt x="1782788" y="58330"/>
                  </a:cubicBezTo>
                  <a:lnTo>
                    <a:pt x="1782788" y="280270"/>
                  </a:lnTo>
                  <a:cubicBezTo>
                    <a:pt x="1782788" y="312485"/>
                    <a:pt x="1756673" y="338600"/>
                    <a:pt x="1724458" y="338600"/>
                  </a:cubicBezTo>
                  <a:lnTo>
                    <a:pt x="58330" y="338600"/>
                  </a:lnTo>
                  <a:cubicBezTo>
                    <a:pt x="26115" y="338600"/>
                    <a:pt x="0" y="312485"/>
                    <a:pt x="0" y="280270"/>
                  </a:cubicBezTo>
                  <a:lnTo>
                    <a:pt x="0" y="58330"/>
                  </a:lnTo>
                  <a:cubicBezTo>
                    <a:pt x="0" y="26115"/>
                    <a:pt x="26115" y="0"/>
                    <a:pt x="5833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782789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7111160" y="9160001"/>
            <a:ext cx="4046021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Lc 10:1 - ARA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  <p:transition spd="fast">
    <p:push dir="l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6746" r="0" b="-6746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347452" y="3832506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300998" y="39196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347452" y="5143500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347452" y="645837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347452" y="7773243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-331012" y="971550"/>
            <a:ext cx="10811465" cy="514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Tecnicas de abordagem e testemunho pessoal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548023" y="3858117"/>
            <a:ext cx="867230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Intensionalidade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548023" y="5169111"/>
            <a:ext cx="867230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Visitação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602139" y="6528643"/>
            <a:ext cx="8672302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Pesquisa de interessados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490873" y="7603490"/>
            <a:ext cx="8672302" cy="23977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</a:pPr>
            <a:r>
              <a:rPr lang="en-US" sz="46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Testemunho pessoal: instrutor transformado por Jesus</a:t>
            </a:r>
          </a:p>
        </p:txBody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DAGxEkheJ84</dc:identifier>
  <dcterms:modified xsi:type="dcterms:W3CDTF">2011-08-01T06:04:30Z</dcterms:modified>
  <cp:revision>1</cp:revision>
  <dc:title>Grupo 1 - Viva com Saúde e Propósito</dc:title>
</cp:coreProperties>
</file>