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3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</p:sldIdLst>
  <p:sldSz cx="18288000" cy="10287000"/>
  <p:notesSz cx="6858000" cy="9144000"/>
  <p:embeddedFontLst>
    <p:embeddedFont>
      <p:font typeface="Open Sans Bold" charset="1" panose="020B0806030504020204"/>
      <p:regular r:id="rId38"/>
    </p:embeddedFont>
    <p:embeddedFont>
      <p:font typeface="Open Sans" charset="1" panose="020B0606030504020204"/>
      <p:regular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32" Target="slides/slide27.xml" Type="http://schemas.openxmlformats.org/officeDocument/2006/relationships/slide"/><Relationship Id="rId33" Target="slides/slide28.xml" Type="http://schemas.openxmlformats.org/officeDocument/2006/relationships/slide"/><Relationship Id="rId34" Target="slides/slide29.xml" Type="http://schemas.openxmlformats.org/officeDocument/2006/relationships/slide"/><Relationship Id="rId35" Target="notesMasters/notesMaster1.xml" Type="http://schemas.openxmlformats.org/officeDocument/2006/relationships/notesMaster"/><Relationship Id="rId36" Target="theme/theme2.xml" Type="http://schemas.openxmlformats.org/officeDocument/2006/relationships/theme"/><Relationship Id="rId37" Target="notesSlides/notesSlide1.xml" Type="http://schemas.openxmlformats.org/officeDocument/2006/relationships/notesSlide"/><Relationship Id="rId38" Target="fonts/font38.fntdata" Type="http://schemas.openxmlformats.org/officeDocument/2006/relationships/font"/><Relationship Id="rId39" Target="notesSlides/notesSlide2.xml" Type="http://schemas.openxmlformats.org/officeDocument/2006/relationships/notesSlide"/><Relationship Id="rId4" Target="theme/theme1.xml" Type="http://schemas.openxmlformats.org/officeDocument/2006/relationships/theme"/><Relationship Id="rId40" Target="fonts/font40.fntdata" Type="http://schemas.openxmlformats.org/officeDocument/2006/relationships/font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.xml" Type="http://schemas.openxmlformats.org/officeDocument/2006/relationships/slide"/></Relationships>
</file>

<file path=ppt/notesSlides/notesSlide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CAPA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SUMÁRIO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.xml" Type="http://schemas.openxmlformats.org/officeDocument/2006/relationships/notesSlide"/><Relationship Id="rId3" Target="../media/image1.jpe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jpeg" Type="http://schemas.openxmlformats.org/officeDocument/2006/relationships/image"/><Relationship Id="rId3" Target="../media/image11.jpeg" Type="http://schemas.openxmlformats.org/officeDocument/2006/relationships/image"/><Relationship Id="rId4" Target="../media/image2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jpeg" Type="http://schemas.openxmlformats.org/officeDocument/2006/relationships/image"/><Relationship Id="rId3" Target="../media/image13.png" Type="http://schemas.openxmlformats.org/officeDocument/2006/relationships/image"/><Relationship Id="rId4" Target="../media/image14.svg" Type="http://schemas.openxmlformats.org/officeDocument/2006/relationships/image"/><Relationship Id="rId5" Target="../media/image2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jpeg" Type="http://schemas.openxmlformats.org/officeDocument/2006/relationships/image"/><Relationship Id="rId3" Target="../media/image16.jpeg" Type="http://schemas.openxmlformats.org/officeDocument/2006/relationships/image"/><Relationship Id="rId4" Target="../media/image2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jpeg" Type="http://schemas.openxmlformats.org/officeDocument/2006/relationships/image"/><Relationship Id="rId3" Target="../media/image13.png" Type="http://schemas.openxmlformats.org/officeDocument/2006/relationships/image"/><Relationship Id="rId4" Target="../media/image14.svg" Type="http://schemas.openxmlformats.org/officeDocument/2006/relationships/image"/><Relationship Id="rId5" Target="../media/image2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jpeg" Type="http://schemas.openxmlformats.org/officeDocument/2006/relationships/image"/><Relationship Id="rId3" Target="../media/image13.png" Type="http://schemas.openxmlformats.org/officeDocument/2006/relationships/image"/><Relationship Id="rId4" Target="../media/image14.svg" Type="http://schemas.openxmlformats.org/officeDocument/2006/relationships/image"/><Relationship Id="rId5" Target="../media/image2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png" Type="http://schemas.openxmlformats.org/officeDocument/2006/relationships/image"/><Relationship Id="rId3" Target="../media/image13.png" Type="http://schemas.openxmlformats.org/officeDocument/2006/relationships/image"/><Relationship Id="rId4" Target="../media/image14.svg" Type="http://schemas.openxmlformats.org/officeDocument/2006/relationships/image"/><Relationship Id="rId5" Target="../media/image2.pn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jpeg" Type="http://schemas.openxmlformats.org/officeDocument/2006/relationships/image"/><Relationship Id="rId3" Target="../media/image13.png" Type="http://schemas.openxmlformats.org/officeDocument/2006/relationships/image"/><Relationship Id="rId4" Target="../media/image14.svg" Type="http://schemas.openxmlformats.org/officeDocument/2006/relationships/image"/><Relationship Id="rId5" Target="../media/image2.png" Type="http://schemas.openxmlformats.org/officeDocument/2006/relationships/image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20.png" Type="http://schemas.openxmlformats.org/officeDocument/2006/relationships/image"/><Relationship Id="rId4" Target="../media/image21.svg" Type="http://schemas.openxmlformats.org/officeDocument/2006/relationships/image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2.png" Type="http://schemas.openxmlformats.org/officeDocument/2006/relationships/image"/><Relationship Id="rId3" Target="../media/image23.svg" Type="http://schemas.openxmlformats.org/officeDocument/2006/relationships/image"/><Relationship Id="rId4" Target="../media/image2.png" Type="http://schemas.openxmlformats.org/officeDocument/2006/relationships/image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jpeg" Type="http://schemas.openxmlformats.org/officeDocument/2006/relationships/image"/><Relationship Id="rId3" Target="../media/image2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.xml" Type="http://schemas.openxmlformats.org/officeDocument/2006/relationships/notesSlide"/><Relationship Id="rId3" Target="../media/image2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Relationship Id="rId4" Target="../media/image6.jpeg" Type="http://schemas.openxmlformats.org/officeDocument/2006/relationships/image"/><Relationship Id="rId5" Target="../media/image2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Relationship Id="rId4" Target="../media/image2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jpeg" Type="http://schemas.openxmlformats.org/officeDocument/2006/relationships/image"/><Relationship Id="rId3" Target="../media/image8.jpeg" Type="http://schemas.openxmlformats.org/officeDocument/2006/relationships/image"/><Relationship Id="rId4" Target="../media/image2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jpeg" Type="http://schemas.openxmlformats.org/officeDocument/2006/relationships/image"/><Relationship Id="rId3" Target="../media/image2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349475" y="0"/>
            <a:ext cx="3341380" cy="10287000"/>
            <a:chOff x="0" y="0"/>
            <a:chExt cx="880034" cy="270933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80034" cy="2709333"/>
            </a:xfrm>
            <a:custGeom>
              <a:avLst/>
              <a:gdLst/>
              <a:ahLst/>
              <a:cxnLst/>
              <a:rect r="r" b="b" t="t" l="l"/>
              <a:pathLst>
                <a:path h="2709333" w="880034">
                  <a:moveTo>
                    <a:pt x="118166" y="0"/>
                  </a:moveTo>
                  <a:lnTo>
                    <a:pt x="761868" y="0"/>
                  </a:lnTo>
                  <a:cubicBezTo>
                    <a:pt x="793208" y="0"/>
                    <a:pt x="823264" y="12450"/>
                    <a:pt x="845424" y="34610"/>
                  </a:cubicBezTo>
                  <a:cubicBezTo>
                    <a:pt x="867585" y="56771"/>
                    <a:pt x="880034" y="86827"/>
                    <a:pt x="880034" y="118166"/>
                  </a:cubicBezTo>
                  <a:lnTo>
                    <a:pt x="880034" y="2591167"/>
                  </a:lnTo>
                  <a:cubicBezTo>
                    <a:pt x="880034" y="2656429"/>
                    <a:pt x="827129" y="2709333"/>
                    <a:pt x="761868" y="2709333"/>
                  </a:cubicBezTo>
                  <a:lnTo>
                    <a:pt x="118166" y="2709333"/>
                  </a:lnTo>
                  <a:cubicBezTo>
                    <a:pt x="52905" y="2709333"/>
                    <a:pt x="0" y="2656429"/>
                    <a:pt x="0" y="2591167"/>
                  </a:cubicBezTo>
                  <a:lnTo>
                    <a:pt x="0" y="118166"/>
                  </a:lnTo>
                  <a:cubicBezTo>
                    <a:pt x="0" y="52905"/>
                    <a:pt x="52905" y="0"/>
                    <a:pt x="118166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880034" cy="274743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4812837" y="1400861"/>
            <a:ext cx="12101779" cy="5294528"/>
          </a:xfrm>
          <a:custGeom>
            <a:avLst/>
            <a:gdLst/>
            <a:ahLst/>
            <a:cxnLst/>
            <a:rect r="r" b="b" t="t" l="l"/>
            <a:pathLst>
              <a:path h="5294528" w="12101779">
                <a:moveTo>
                  <a:pt x="0" y="0"/>
                </a:moveTo>
                <a:lnTo>
                  <a:pt x="12101779" y="0"/>
                </a:lnTo>
                <a:lnTo>
                  <a:pt x="12101779" y="5294528"/>
                </a:lnTo>
                <a:lnTo>
                  <a:pt x="0" y="529452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4043489" y="8150148"/>
            <a:ext cx="14758861" cy="1285622"/>
            <a:chOff x="0" y="0"/>
            <a:chExt cx="3887107" cy="3386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887107" cy="338600"/>
            </a:xfrm>
            <a:custGeom>
              <a:avLst/>
              <a:gdLst/>
              <a:ahLst/>
              <a:cxnLst/>
              <a:rect r="r" b="b" t="t" l="l"/>
              <a:pathLst>
                <a:path h="338600" w="3887107">
                  <a:moveTo>
                    <a:pt x="26753" y="0"/>
                  </a:moveTo>
                  <a:lnTo>
                    <a:pt x="3860355" y="0"/>
                  </a:lnTo>
                  <a:cubicBezTo>
                    <a:pt x="3875130" y="0"/>
                    <a:pt x="3887107" y="11978"/>
                    <a:pt x="3887107" y="26753"/>
                  </a:cubicBezTo>
                  <a:lnTo>
                    <a:pt x="3887107" y="311847"/>
                  </a:lnTo>
                  <a:cubicBezTo>
                    <a:pt x="3887107" y="318943"/>
                    <a:pt x="3884289" y="325747"/>
                    <a:pt x="3879272" y="330764"/>
                  </a:cubicBezTo>
                  <a:cubicBezTo>
                    <a:pt x="3874255" y="335781"/>
                    <a:pt x="3867450" y="338600"/>
                    <a:pt x="3860355" y="338600"/>
                  </a:cubicBezTo>
                  <a:lnTo>
                    <a:pt x="26753" y="338600"/>
                  </a:lnTo>
                  <a:cubicBezTo>
                    <a:pt x="11978" y="338600"/>
                    <a:pt x="0" y="326623"/>
                    <a:pt x="0" y="311847"/>
                  </a:cubicBezTo>
                  <a:lnTo>
                    <a:pt x="0" y="26753"/>
                  </a:lnTo>
                  <a:cubicBezTo>
                    <a:pt x="0" y="11978"/>
                    <a:pt x="11978" y="0"/>
                    <a:pt x="26753" y="0"/>
                  </a:cubicBezTo>
                  <a:close/>
                </a:path>
              </a:pathLst>
            </a:custGeom>
            <a:solidFill>
              <a:srgbClr val="27231F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3887107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-5400000">
            <a:off x="-3085355" y="4360228"/>
            <a:ext cx="8641690" cy="15665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b="true">
                <a:solidFill>
                  <a:srgbClr val="27231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TREINAMENTO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4193697" y="8415133"/>
            <a:ext cx="14094303" cy="6794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EQUIPE DE LOUVOR: EXCELÊNCIA E ESPIRITUALIDADE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56056" y="0"/>
            <a:ext cx="10000056" cy="11469547"/>
            <a:chOff x="0" y="0"/>
            <a:chExt cx="2633760" cy="302078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633760" cy="3020786"/>
            </a:xfrm>
            <a:custGeom>
              <a:avLst/>
              <a:gdLst/>
              <a:ahLst/>
              <a:cxnLst/>
              <a:rect r="r" b="b" t="t" l="l"/>
              <a:pathLst>
                <a:path h="3020786" w="2633760">
                  <a:moveTo>
                    <a:pt x="39484" y="0"/>
                  </a:moveTo>
                  <a:lnTo>
                    <a:pt x="2594276" y="0"/>
                  </a:lnTo>
                  <a:cubicBezTo>
                    <a:pt x="2616082" y="0"/>
                    <a:pt x="2633760" y="17677"/>
                    <a:pt x="2633760" y="39484"/>
                  </a:cubicBezTo>
                  <a:lnTo>
                    <a:pt x="2633760" y="2981302"/>
                  </a:lnTo>
                  <a:cubicBezTo>
                    <a:pt x="2633760" y="3003109"/>
                    <a:pt x="2616082" y="3020786"/>
                    <a:pt x="2594276" y="3020786"/>
                  </a:cubicBezTo>
                  <a:lnTo>
                    <a:pt x="39484" y="3020786"/>
                  </a:lnTo>
                  <a:cubicBezTo>
                    <a:pt x="17677" y="3020786"/>
                    <a:pt x="0" y="3003109"/>
                    <a:pt x="0" y="2981302"/>
                  </a:cubicBezTo>
                  <a:lnTo>
                    <a:pt x="0" y="39484"/>
                  </a:lnTo>
                  <a:cubicBezTo>
                    <a:pt x="0" y="17677"/>
                    <a:pt x="17677" y="0"/>
                    <a:pt x="39484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633760" cy="305888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7189917" y="1619973"/>
            <a:ext cx="3908166" cy="3908166"/>
            <a:chOff x="0" y="0"/>
            <a:chExt cx="812800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5562" y="0"/>
                  </a:moveTo>
                  <a:lnTo>
                    <a:pt x="767238" y="0"/>
                  </a:lnTo>
                  <a:cubicBezTo>
                    <a:pt x="792401" y="0"/>
                    <a:pt x="812800" y="20399"/>
                    <a:pt x="812800" y="45562"/>
                  </a:cubicBezTo>
                  <a:lnTo>
                    <a:pt x="812800" y="767238"/>
                  </a:lnTo>
                  <a:cubicBezTo>
                    <a:pt x="812800" y="792401"/>
                    <a:pt x="792401" y="812800"/>
                    <a:pt x="767238" y="812800"/>
                  </a:cubicBezTo>
                  <a:lnTo>
                    <a:pt x="45562" y="812800"/>
                  </a:lnTo>
                  <a:cubicBezTo>
                    <a:pt x="20399" y="812800"/>
                    <a:pt x="0" y="792401"/>
                    <a:pt x="0" y="767238"/>
                  </a:cubicBezTo>
                  <a:lnTo>
                    <a:pt x="0" y="45562"/>
                  </a:lnTo>
                  <a:cubicBezTo>
                    <a:pt x="0" y="20399"/>
                    <a:pt x="20399" y="0"/>
                    <a:pt x="45562" y="0"/>
                  </a:cubicBezTo>
                  <a:close/>
                </a:path>
              </a:pathLst>
            </a:custGeom>
            <a:blipFill>
              <a:blip r:embed="rId2"/>
              <a:stretch>
                <a:fillRect l="-24976" t="0" r="-24976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7189917" y="5941408"/>
            <a:ext cx="3908166" cy="3908166"/>
            <a:chOff x="0" y="0"/>
            <a:chExt cx="812800" cy="8128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5562" y="0"/>
                  </a:moveTo>
                  <a:lnTo>
                    <a:pt x="767238" y="0"/>
                  </a:lnTo>
                  <a:cubicBezTo>
                    <a:pt x="792401" y="0"/>
                    <a:pt x="812800" y="20399"/>
                    <a:pt x="812800" y="45562"/>
                  </a:cubicBezTo>
                  <a:lnTo>
                    <a:pt x="812800" y="767238"/>
                  </a:lnTo>
                  <a:cubicBezTo>
                    <a:pt x="812800" y="792401"/>
                    <a:pt x="792401" y="812800"/>
                    <a:pt x="767238" y="812800"/>
                  </a:cubicBezTo>
                  <a:lnTo>
                    <a:pt x="45562" y="812800"/>
                  </a:lnTo>
                  <a:cubicBezTo>
                    <a:pt x="20399" y="812800"/>
                    <a:pt x="0" y="792401"/>
                    <a:pt x="0" y="767238"/>
                  </a:cubicBezTo>
                  <a:lnTo>
                    <a:pt x="0" y="45562"/>
                  </a:lnTo>
                  <a:cubicBezTo>
                    <a:pt x="0" y="20399"/>
                    <a:pt x="20399" y="0"/>
                    <a:pt x="45562" y="0"/>
                  </a:cubicBezTo>
                  <a:close/>
                </a:path>
              </a:pathLst>
            </a:custGeom>
            <a:blipFill>
              <a:blip r:embed="rId3"/>
              <a:stretch>
                <a:fillRect l="-25000" t="0" r="-25000" b="0"/>
              </a:stretch>
            </a:blipFill>
          </p:spPr>
        </p:sp>
      </p:grpSp>
      <p:grpSp>
        <p:nvGrpSpPr>
          <p:cNvPr name="Group 9" id="9"/>
          <p:cNvGrpSpPr/>
          <p:nvPr/>
        </p:nvGrpSpPr>
        <p:grpSpPr>
          <a:xfrm rot="0">
            <a:off x="1791362" y="-256922"/>
            <a:ext cx="14705275" cy="1285622"/>
            <a:chOff x="0" y="0"/>
            <a:chExt cx="3872994" cy="3386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11421933" y="2239859"/>
            <a:ext cx="6341932" cy="19444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79"/>
              </a:lnSpc>
            </a:pPr>
            <a:r>
              <a:rPr lang="en-US" sz="36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a prática musical precisa refletir espírito humilde e dedicação.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423681" y="35050"/>
            <a:ext cx="15440639" cy="8115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48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Ministério de Louvor é Serviço e Testemunho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1421933" y="6561293"/>
            <a:ext cx="6341932" cy="2601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79"/>
              </a:lnSpc>
            </a:pPr>
            <a:r>
              <a:rPr lang="en-US" sz="36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 ministério de louvor é missionário deve pregar o evangelho em forma de música.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471261" y="2239859"/>
            <a:ext cx="5983784" cy="57924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641"/>
              </a:lnSpc>
            </a:pPr>
            <a:r>
              <a:rPr lang="en-US" sz="3315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ministério de louvor não atua no em serviço da igreja para a plausos, mas como da igreja e de Deus.</a:t>
            </a:r>
          </a:p>
          <a:p>
            <a:pPr algn="l">
              <a:lnSpc>
                <a:spcPts val="4641"/>
              </a:lnSpc>
            </a:pPr>
          </a:p>
          <a:p>
            <a:pPr algn="l">
              <a:lnSpc>
                <a:spcPts val="4641"/>
              </a:lnSpc>
            </a:pPr>
            <a:r>
              <a:rPr lang="en-US" sz="3315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Ellen White afirma: </a:t>
            </a:r>
            <a:r>
              <a:rPr lang="en-US" sz="331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“Há muita emoção e música na voz humana… será uma força no ganhar pessoas para Cristo” (Evangelismo, p. 504).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317327" y="8803587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56056" y="0"/>
            <a:ext cx="10000056" cy="11469547"/>
            <a:chOff x="0" y="0"/>
            <a:chExt cx="2633760" cy="302078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633760" cy="3020786"/>
            </a:xfrm>
            <a:custGeom>
              <a:avLst/>
              <a:gdLst/>
              <a:ahLst/>
              <a:cxnLst/>
              <a:rect r="r" b="b" t="t" l="l"/>
              <a:pathLst>
                <a:path h="3020786" w="2633760">
                  <a:moveTo>
                    <a:pt x="39484" y="0"/>
                  </a:moveTo>
                  <a:lnTo>
                    <a:pt x="2594276" y="0"/>
                  </a:lnTo>
                  <a:cubicBezTo>
                    <a:pt x="2616082" y="0"/>
                    <a:pt x="2633760" y="17677"/>
                    <a:pt x="2633760" y="39484"/>
                  </a:cubicBezTo>
                  <a:lnTo>
                    <a:pt x="2633760" y="2981302"/>
                  </a:lnTo>
                  <a:cubicBezTo>
                    <a:pt x="2633760" y="3003109"/>
                    <a:pt x="2616082" y="3020786"/>
                    <a:pt x="2594276" y="3020786"/>
                  </a:cubicBezTo>
                  <a:lnTo>
                    <a:pt x="39484" y="3020786"/>
                  </a:lnTo>
                  <a:cubicBezTo>
                    <a:pt x="17677" y="3020786"/>
                    <a:pt x="0" y="3003109"/>
                    <a:pt x="0" y="2981302"/>
                  </a:cubicBezTo>
                  <a:lnTo>
                    <a:pt x="0" y="39484"/>
                  </a:lnTo>
                  <a:cubicBezTo>
                    <a:pt x="0" y="17677"/>
                    <a:pt x="17677" y="0"/>
                    <a:pt x="39484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633760" cy="305888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791362" y="-256922"/>
            <a:ext cx="14705275" cy="1285622"/>
            <a:chOff x="0" y="0"/>
            <a:chExt cx="3872994" cy="3386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0648118" y="1833844"/>
            <a:ext cx="6894885" cy="65449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9"/>
              </a:lnSpc>
            </a:pPr>
            <a:r>
              <a:rPr lang="en-US" sz="36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“Ao longe, pelo deserto e pelo mar, ecoava o festivo estribilho, e as montanhas repercutiam as modulações de louvor: ‘Cantai ao Senhor, porque sumamente Se exaltou’ (Êxodo 15:21)” (WHITE, Música — Sua Influência na Vida do Cristão, 2010, p. 8).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744997" y="2494791"/>
            <a:ext cx="7865502" cy="4573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9"/>
              </a:lnSpc>
            </a:pPr>
            <a:r>
              <a:rPr lang="en-US" sz="36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Louvor congregacional promove a união do corpo de Cristo.</a:t>
            </a:r>
          </a:p>
          <a:p>
            <a:pPr algn="ctr">
              <a:lnSpc>
                <a:spcPts val="5179"/>
              </a:lnSpc>
            </a:pPr>
          </a:p>
          <a:p>
            <a:pPr algn="ctr">
              <a:lnSpc>
                <a:spcPts val="5179"/>
              </a:lnSpc>
            </a:pPr>
            <a:r>
              <a:rPr lang="en-US" sz="36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louvor congregacional  é símbolo do cântico dos santos na adoração da eternidade.</a:t>
            </a:r>
          </a:p>
          <a:p>
            <a:pPr algn="ctr">
              <a:lnSpc>
                <a:spcPts val="5179"/>
              </a:lnSpc>
            </a:pPr>
            <a:r>
              <a:rPr lang="en-US" b="true" sz="36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Apocalipse 7:9,10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744997" y="139825"/>
            <a:ext cx="16798006" cy="6464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Ministério de Louvor como Unidade do Corpo de Cristo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0">
            <a:off x="317327" y="8803587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713848" y="3396953"/>
            <a:ext cx="19715696" cy="3493093"/>
            <a:chOff x="0" y="0"/>
            <a:chExt cx="5192611" cy="919992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192611" cy="919992"/>
            </a:xfrm>
            <a:custGeom>
              <a:avLst/>
              <a:gdLst/>
              <a:ahLst/>
              <a:cxnLst/>
              <a:rect r="r" b="b" t="t" l="l"/>
              <a:pathLst>
                <a:path h="919992" w="5192611">
                  <a:moveTo>
                    <a:pt x="20027" y="0"/>
                  </a:moveTo>
                  <a:lnTo>
                    <a:pt x="5172585" y="0"/>
                  </a:lnTo>
                  <a:cubicBezTo>
                    <a:pt x="5183645" y="0"/>
                    <a:pt x="5192611" y="8966"/>
                    <a:pt x="5192611" y="20027"/>
                  </a:cubicBezTo>
                  <a:lnTo>
                    <a:pt x="5192611" y="899965"/>
                  </a:lnTo>
                  <a:cubicBezTo>
                    <a:pt x="5192611" y="911025"/>
                    <a:pt x="5183645" y="919992"/>
                    <a:pt x="5172585" y="919992"/>
                  </a:cubicBezTo>
                  <a:lnTo>
                    <a:pt x="20027" y="919992"/>
                  </a:lnTo>
                  <a:cubicBezTo>
                    <a:pt x="8966" y="919992"/>
                    <a:pt x="0" y="911025"/>
                    <a:pt x="0" y="899965"/>
                  </a:cubicBezTo>
                  <a:lnTo>
                    <a:pt x="0" y="20027"/>
                  </a:lnTo>
                  <a:cubicBezTo>
                    <a:pt x="0" y="8966"/>
                    <a:pt x="8966" y="0"/>
                    <a:pt x="2002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5192611" cy="9580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28700" y="4479923"/>
            <a:ext cx="12282323" cy="1193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ESCOLHENDO AS MÚSICAS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4006326" y="4498610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809473" y="614489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-235450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-49435" t="0" r="-49435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7809473" y="2332715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8919515" y="3576275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8919515" y="4986621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8919515" y="6396968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8919515" y="7807314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285750" y="24093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9615086" y="568962"/>
            <a:ext cx="6693599" cy="12433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220"/>
              </a:lnSpc>
            </a:pPr>
            <a:r>
              <a:rPr lang="en-US" sz="73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PROPÓSITO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141051" y="3668390"/>
            <a:ext cx="7165874" cy="9560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37"/>
              </a:lnSpc>
            </a:pPr>
            <a:r>
              <a:rPr lang="en-US" sz="37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PREPARAÇÃO PARA A MENSAGEM 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9939111" y="5148122"/>
            <a:ext cx="4046021" cy="6299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9"/>
              </a:lnSpc>
            </a:pPr>
            <a:r>
              <a:rPr lang="en-US" sz="36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CLAREZA DA FÉ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0141051" y="6615194"/>
            <a:ext cx="7531261" cy="6299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79"/>
              </a:lnSpc>
            </a:pPr>
            <a:r>
              <a:rPr lang="en-US" sz="36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INTEGRAÇÃO DO AUDITÓRIO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9939111" y="8026164"/>
            <a:ext cx="4046021" cy="6299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9"/>
              </a:lnSpc>
            </a:pPr>
            <a:r>
              <a:rPr lang="en-US" sz="36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COMUNICAÇÃO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56056" y="0"/>
            <a:ext cx="10000056" cy="11469547"/>
            <a:chOff x="0" y="0"/>
            <a:chExt cx="2633760" cy="302078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633760" cy="3020786"/>
            </a:xfrm>
            <a:custGeom>
              <a:avLst/>
              <a:gdLst/>
              <a:ahLst/>
              <a:cxnLst/>
              <a:rect r="r" b="b" t="t" l="l"/>
              <a:pathLst>
                <a:path h="3020786" w="2633760">
                  <a:moveTo>
                    <a:pt x="39484" y="0"/>
                  </a:moveTo>
                  <a:lnTo>
                    <a:pt x="2594276" y="0"/>
                  </a:lnTo>
                  <a:cubicBezTo>
                    <a:pt x="2616082" y="0"/>
                    <a:pt x="2633760" y="17677"/>
                    <a:pt x="2633760" y="39484"/>
                  </a:cubicBezTo>
                  <a:lnTo>
                    <a:pt x="2633760" y="2981302"/>
                  </a:lnTo>
                  <a:cubicBezTo>
                    <a:pt x="2633760" y="3003109"/>
                    <a:pt x="2616082" y="3020786"/>
                    <a:pt x="2594276" y="3020786"/>
                  </a:cubicBezTo>
                  <a:lnTo>
                    <a:pt x="39484" y="3020786"/>
                  </a:lnTo>
                  <a:cubicBezTo>
                    <a:pt x="17677" y="3020786"/>
                    <a:pt x="0" y="3003109"/>
                    <a:pt x="0" y="2981302"/>
                  </a:cubicBezTo>
                  <a:lnTo>
                    <a:pt x="0" y="39484"/>
                  </a:lnTo>
                  <a:cubicBezTo>
                    <a:pt x="0" y="17677"/>
                    <a:pt x="17677" y="0"/>
                    <a:pt x="39484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633760" cy="305888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791362" y="-256922"/>
            <a:ext cx="14705275" cy="1285622"/>
            <a:chOff x="0" y="0"/>
            <a:chExt cx="3872994" cy="3386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0364415" y="3809365"/>
            <a:ext cx="6894885" cy="2601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798829" indent="-399415" lvl="1">
              <a:lnSpc>
                <a:spcPts val="5179"/>
              </a:lnSpc>
              <a:buFont typeface="Arial"/>
              <a:buChar char="•"/>
            </a:pPr>
            <a:r>
              <a:rPr lang="en-US" sz="36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Deve-se dar prioridade para quem está envolvido e participando ativamente da programação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744997" y="2166302"/>
            <a:ext cx="7865502" cy="5887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9"/>
              </a:lnSpc>
            </a:pPr>
            <a:r>
              <a:rPr lang="en-US" sz="36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Deve ser feita com critérios definidos, nem todos estão aptos.</a:t>
            </a:r>
          </a:p>
          <a:p>
            <a:pPr algn="ctr">
              <a:lnSpc>
                <a:spcPts val="5179"/>
              </a:lnSpc>
            </a:pPr>
          </a:p>
          <a:p>
            <a:pPr algn="l" marL="798829" indent="-399415" lvl="1">
              <a:lnSpc>
                <a:spcPts val="5179"/>
              </a:lnSpc>
              <a:buFont typeface="Arial"/>
              <a:buChar char="•"/>
            </a:pPr>
            <a:r>
              <a:rPr lang="en-US" sz="36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Pessoas que já tem boa técnica de canto.</a:t>
            </a:r>
          </a:p>
          <a:p>
            <a:pPr algn="l" marL="798829" indent="-399415" lvl="1">
              <a:lnSpc>
                <a:spcPts val="5179"/>
              </a:lnSpc>
              <a:buFont typeface="Arial"/>
              <a:buChar char="•"/>
            </a:pPr>
            <a:r>
              <a:rPr lang="en-US" sz="36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Pessoas que estejam sem nenhum tipo de observação da parte da comissão da igreja.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744997" y="139825"/>
            <a:ext cx="16798006" cy="6464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Escolha das Pessoas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0">
            <a:off x="317327" y="8803587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56056" y="0"/>
            <a:ext cx="10000056" cy="11469547"/>
            <a:chOff x="0" y="0"/>
            <a:chExt cx="2633760" cy="302078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633760" cy="3020786"/>
            </a:xfrm>
            <a:custGeom>
              <a:avLst/>
              <a:gdLst/>
              <a:ahLst/>
              <a:cxnLst/>
              <a:rect r="r" b="b" t="t" l="l"/>
              <a:pathLst>
                <a:path h="3020786" w="2633760">
                  <a:moveTo>
                    <a:pt x="39484" y="0"/>
                  </a:moveTo>
                  <a:lnTo>
                    <a:pt x="2594276" y="0"/>
                  </a:lnTo>
                  <a:cubicBezTo>
                    <a:pt x="2616082" y="0"/>
                    <a:pt x="2633760" y="17677"/>
                    <a:pt x="2633760" y="39484"/>
                  </a:cubicBezTo>
                  <a:lnTo>
                    <a:pt x="2633760" y="2981302"/>
                  </a:lnTo>
                  <a:cubicBezTo>
                    <a:pt x="2633760" y="3003109"/>
                    <a:pt x="2616082" y="3020786"/>
                    <a:pt x="2594276" y="3020786"/>
                  </a:cubicBezTo>
                  <a:lnTo>
                    <a:pt x="39484" y="3020786"/>
                  </a:lnTo>
                  <a:cubicBezTo>
                    <a:pt x="17677" y="3020786"/>
                    <a:pt x="0" y="3003109"/>
                    <a:pt x="0" y="2981302"/>
                  </a:cubicBezTo>
                  <a:lnTo>
                    <a:pt x="0" y="39484"/>
                  </a:lnTo>
                  <a:cubicBezTo>
                    <a:pt x="0" y="17677"/>
                    <a:pt x="17677" y="0"/>
                    <a:pt x="39484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633760" cy="305888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7189917" y="1619973"/>
            <a:ext cx="3908166" cy="3908166"/>
            <a:chOff x="0" y="0"/>
            <a:chExt cx="812800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5562" y="0"/>
                  </a:moveTo>
                  <a:lnTo>
                    <a:pt x="767238" y="0"/>
                  </a:lnTo>
                  <a:cubicBezTo>
                    <a:pt x="792401" y="0"/>
                    <a:pt x="812800" y="20399"/>
                    <a:pt x="812800" y="45562"/>
                  </a:cubicBezTo>
                  <a:lnTo>
                    <a:pt x="812800" y="767238"/>
                  </a:lnTo>
                  <a:cubicBezTo>
                    <a:pt x="812800" y="792401"/>
                    <a:pt x="792401" y="812800"/>
                    <a:pt x="767238" y="812800"/>
                  </a:cubicBezTo>
                  <a:lnTo>
                    <a:pt x="45562" y="812800"/>
                  </a:lnTo>
                  <a:cubicBezTo>
                    <a:pt x="20399" y="812800"/>
                    <a:pt x="0" y="792401"/>
                    <a:pt x="0" y="767238"/>
                  </a:cubicBezTo>
                  <a:lnTo>
                    <a:pt x="0" y="45562"/>
                  </a:lnTo>
                  <a:cubicBezTo>
                    <a:pt x="0" y="20399"/>
                    <a:pt x="20399" y="0"/>
                    <a:pt x="45562" y="0"/>
                  </a:cubicBezTo>
                  <a:close/>
                </a:path>
              </a:pathLst>
            </a:custGeom>
            <a:blipFill>
              <a:blip r:embed="rId2"/>
              <a:stretch>
                <a:fillRect l="-10399" t="0" r="-39464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7189917" y="5941408"/>
            <a:ext cx="3908166" cy="3908166"/>
            <a:chOff x="0" y="0"/>
            <a:chExt cx="812800" cy="8128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5562" y="0"/>
                  </a:moveTo>
                  <a:lnTo>
                    <a:pt x="767238" y="0"/>
                  </a:lnTo>
                  <a:cubicBezTo>
                    <a:pt x="792401" y="0"/>
                    <a:pt x="812800" y="20399"/>
                    <a:pt x="812800" y="45562"/>
                  </a:cubicBezTo>
                  <a:lnTo>
                    <a:pt x="812800" y="767238"/>
                  </a:lnTo>
                  <a:cubicBezTo>
                    <a:pt x="812800" y="792401"/>
                    <a:pt x="792401" y="812800"/>
                    <a:pt x="767238" y="812800"/>
                  </a:cubicBezTo>
                  <a:lnTo>
                    <a:pt x="45562" y="812800"/>
                  </a:lnTo>
                  <a:cubicBezTo>
                    <a:pt x="20399" y="812800"/>
                    <a:pt x="0" y="792401"/>
                    <a:pt x="0" y="767238"/>
                  </a:cubicBezTo>
                  <a:lnTo>
                    <a:pt x="0" y="45562"/>
                  </a:lnTo>
                  <a:cubicBezTo>
                    <a:pt x="0" y="20399"/>
                    <a:pt x="20399" y="0"/>
                    <a:pt x="45562" y="0"/>
                  </a:cubicBezTo>
                  <a:close/>
                </a:path>
              </a:pathLst>
            </a:custGeom>
            <a:blipFill>
              <a:blip r:embed="rId3"/>
              <a:stretch>
                <a:fillRect l="-25046" t="0" r="-25046" b="0"/>
              </a:stretch>
            </a:blipFill>
          </p:spPr>
        </p:sp>
      </p:grpSp>
      <p:grpSp>
        <p:nvGrpSpPr>
          <p:cNvPr name="Group 9" id="9"/>
          <p:cNvGrpSpPr/>
          <p:nvPr/>
        </p:nvGrpSpPr>
        <p:grpSpPr>
          <a:xfrm rot="0">
            <a:off x="1791362" y="-256922"/>
            <a:ext cx="14705275" cy="1285622"/>
            <a:chOff x="0" y="0"/>
            <a:chExt cx="3872994" cy="3386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526963" y="1696042"/>
            <a:ext cx="6341932" cy="4573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9"/>
              </a:lnSpc>
            </a:pPr>
            <a:r>
              <a:rPr lang="en-US" sz="36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MÚSICAS ANIMADAS</a:t>
            </a:r>
          </a:p>
          <a:p>
            <a:pPr algn="l" marL="798829" indent="-399415" lvl="1">
              <a:lnSpc>
                <a:spcPts val="5179"/>
              </a:lnSpc>
              <a:buFont typeface="Arial"/>
              <a:buChar char="•"/>
            </a:pPr>
            <a:r>
              <a:rPr lang="en-US" sz="36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Ideais para o começo do programa (quebram o gelo e acolhem os visitantes)</a:t>
            </a:r>
          </a:p>
          <a:p>
            <a:pPr algn="l" marL="798829" indent="-399415" lvl="1">
              <a:lnSpc>
                <a:spcPts val="5179"/>
              </a:lnSpc>
              <a:buFont typeface="Arial"/>
              <a:buChar char="•"/>
            </a:pPr>
            <a:r>
              <a:rPr lang="en-US" sz="36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Devem ser alegres mas reverentes.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1421933" y="5999480"/>
            <a:ext cx="6341932" cy="32588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9"/>
              </a:lnSpc>
            </a:pPr>
            <a:r>
              <a:rPr lang="en-US" sz="36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MÚSICAS CALMAS OU REFLEXIVAS</a:t>
            </a:r>
          </a:p>
          <a:p>
            <a:pPr algn="l" marL="798829" indent="-399415" lvl="1">
              <a:lnSpc>
                <a:spcPts val="5179"/>
              </a:lnSpc>
              <a:buFont typeface="Arial"/>
              <a:buChar char="•"/>
            </a:pPr>
            <a:r>
              <a:rPr lang="en-US" sz="36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Preparação para a mensagem</a:t>
            </a:r>
          </a:p>
          <a:p>
            <a:pPr algn="l" marL="798829" indent="-399415" lvl="1">
              <a:lnSpc>
                <a:spcPts val="5179"/>
              </a:lnSpc>
              <a:buFont typeface="Arial"/>
              <a:buChar char="•"/>
            </a:pPr>
            <a:r>
              <a:rPr lang="en-US" sz="36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Apelo e fixação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4549687" y="25525"/>
            <a:ext cx="8621219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EQUILÍBRIO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317327" y="8803587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56056" y="0"/>
            <a:ext cx="10000056" cy="11469547"/>
            <a:chOff x="0" y="0"/>
            <a:chExt cx="2633760" cy="302078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633760" cy="3020786"/>
            </a:xfrm>
            <a:custGeom>
              <a:avLst/>
              <a:gdLst/>
              <a:ahLst/>
              <a:cxnLst/>
              <a:rect r="r" b="b" t="t" l="l"/>
              <a:pathLst>
                <a:path h="3020786" w="2633760">
                  <a:moveTo>
                    <a:pt x="39484" y="0"/>
                  </a:moveTo>
                  <a:lnTo>
                    <a:pt x="2594276" y="0"/>
                  </a:lnTo>
                  <a:cubicBezTo>
                    <a:pt x="2616082" y="0"/>
                    <a:pt x="2633760" y="17677"/>
                    <a:pt x="2633760" y="39484"/>
                  </a:cubicBezTo>
                  <a:lnTo>
                    <a:pt x="2633760" y="2981302"/>
                  </a:lnTo>
                  <a:cubicBezTo>
                    <a:pt x="2633760" y="3003109"/>
                    <a:pt x="2616082" y="3020786"/>
                    <a:pt x="2594276" y="3020786"/>
                  </a:cubicBezTo>
                  <a:lnTo>
                    <a:pt x="39484" y="3020786"/>
                  </a:lnTo>
                  <a:cubicBezTo>
                    <a:pt x="17677" y="3020786"/>
                    <a:pt x="0" y="3003109"/>
                    <a:pt x="0" y="2981302"/>
                  </a:cubicBezTo>
                  <a:lnTo>
                    <a:pt x="0" y="39484"/>
                  </a:lnTo>
                  <a:cubicBezTo>
                    <a:pt x="0" y="17677"/>
                    <a:pt x="17677" y="0"/>
                    <a:pt x="39484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633760" cy="305888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791362" y="-256922"/>
            <a:ext cx="14705275" cy="1285622"/>
            <a:chOff x="0" y="0"/>
            <a:chExt cx="3872994" cy="3386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317327" y="8803587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0648118" y="1824319"/>
            <a:ext cx="5848519" cy="73406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Elementos a observar:</a:t>
            </a:r>
          </a:p>
          <a:p>
            <a:pPr algn="ctr">
              <a:lnSpc>
                <a:spcPts val="3989"/>
              </a:lnSpc>
            </a:pPr>
          </a:p>
          <a:p>
            <a:pPr algn="l">
              <a:lnSpc>
                <a:spcPts val="4472"/>
              </a:lnSpc>
            </a:pPr>
            <a:r>
              <a:rPr lang="en-US" sz="3194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Ritmo</a:t>
            </a:r>
            <a:r>
              <a:rPr lang="en-US" sz="3194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: deve conduzir, não dominar.</a:t>
            </a:r>
          </a:p>
          <a:p>
            <a:pPr algn="l">
              <a:lnSpc>
                <a:spcPts val="4472"/>
              </a:lnSpc>
            </a:pPr>
            <a:r>
              <a:rPr lang="en-US" sz="3194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Melodia</a:t>
            </a:r>
            <a:r>
              <a:rPr lang="en-US" sz="3194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: deve ser clara, favorecendo o canto coletivo.</a:t>
            </a:r>
          </a:p>
          <a:p>
            <a:pPr algn="l">
              <a:lnSpc>
                <a:spcPts val="4472"/>
              </a:lnSpc>
            </a:pPr>
            <a:r>
              <a:rPr lang="en-US" sz="3194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Harmonia</a:t>
            </a:r>
            <a:r>
              <a:rPr lang="en-US" sz="3194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: deve apoiar a letra, sem exageros que distraiam.</a:t>
            </a:r>
          </a:p>
          <a:p>
            <a:pPr algn="ctr">
              <a:lnSpc>
                <a:spcPts val="4472"/>
              </a:lnSpc>
            </a:pPr>
          </a:p>
          <a:p>
            <a:pPr algn="l">
              <a:lnSpc>
                <a:spcPts val="4472"/>
              </a:lnSpc>
            </a:pPr>
            <a:r>
              <a:rPr lang="en-US" sz="3194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 </a:t>
            </a:r>
            <a:r>
              <a:rPr lang="en-US" sz="3194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estilo</a:t>
            </a:r>
            <a:r>
              <a:rPr lang="en-US" sz="3194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deve estar em harmonia com a mensagem bíblica.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791362" y="2361565"/>
            <a:ext cx="6341932" cy="5230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9"/>
              </a:lnSpc>
            </a:pPr>
            <a:r>
              <a:rPr lang="en-US" b="true" sz="36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livro Música Sacra, Cultura e Adoração destaca que a música tem influência real sobre corpo e mente: excesso de volume, ritmo repetitivo ou sons extremos podem desviar do foco espiritual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549687" y="25525"/>
            <a:ext cx="8621219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ESTILO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713848" y="3396953"/>
            <a:ext cx="19715696" cy="3493093"/>
            <a:chOff x="0" y="0"/>
            <a:chExt cx="5192611" cy="919992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192611" cy="919992"/>
            </a:xfrm>
            <a:custGeom>
              <a:avLst/>
              <a:gdLst/>
              <a:ahLst/>
              <a:cxnLst/>
              <a:rect r="r" b="b" t="t" l="l"/>
              <a:pathLst>
                <a:path h="919992" w="5192611">
                  <a:moveTo>
                    <a:pt x="20027" y="0"/>
                  </a:moveTo>
                  <a:lnTo>
                    <a:pt x="5172585" y="0"/>
                  </a:lnTo>
                  <a:cubicBezTo>
                    <a:pt x="5183645" y="0"/>
                    <a:pt x="5192611" y="8966"/>
                    <a:pt x="5192611" y="20027"/>
                  </a:cubicBezTo>
                  <a:lnTo>
                    <a:pt x="5192611" y="899965"/>
                  </a:lnTo>
                  <a:cubicBezTo>
                    <a:pt x="5192611" y="911025"/>
                    <a:pt x="5183645" y="919992"/>
                    <a:pt x="5172585" y="919992"/>
                  </a:cubicBezTo>
                  <a:lnTo>
                    <a:pt x="20027" y="919992"/>
                  </a:lnTo>
                  <a:cubicBezTo>
                    <a:pt x="8966" y="919992"/>
                    <a:pt x="0" y="911025"/>
                    <a:pt x="0" y="899965"/>
                  </a:cubicBezTo>
                  <a:lnTo>
                    <a:pt x="0" y="20027"/>
                  </a:lnTo>
                  <a:cubicBezTo>
                    <a:pt x="0" y="8966"/>
                    <a:pt x="8966" y="0"/>
                    <a:pt x="2002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5192611" cy="9580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28700" y="3860798"/>
            <a:ext cx="12282323" cy="24320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ESTRUTURA DO LOUVOR NO EVANGELISMO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4006326" y="4498610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15522" y="223357"/>
            <a:ext cx="11034633" cy="2085561"/>
            <a:chOff x="0" y="0"/>
            <a:chExt cx="2906241" cy="54928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549284"/>
            </a:xfrm>
            <a:custGeom>
              <a:avLst/>
              <a:gdLst/>
              <a:ahLst/>
              <a:cxnLst/>
              <a:rect r="r" b="b" t="t" l="l"/>
              <a:pathLst>
                <a:path h="549284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513502"/>
                  </a:lnTo>
                  <a:cubicBezTo>
                    <a:pt x="2906241" y="533264"/>
                    <a:pt x="2890221" y="549284"/>
                    <a:pt x="2870459" y="549284"/>
                  </a:cubicBezTo>
                  <a:lnTo>
                    <a:pt x="35782" y="549284"/>
                  </a:lnTo>
                  <a:cubicBezTo>
                    <a:pt x="16020" y="549284"/>
                    <a:pt x="0" y="533264"/>
                    <a:pt x="0" y="513502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58738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509531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-19904" t="0" r="-78469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-815522" y="2661343"/>
            <a:ext cx="10811465" cy="7111681"/>
            <a:chOff x="0" y="0"/>
            <a:chExt cx="2847464" cy="1873035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1873035"/>
            </a:xfrm>
            <a:custGeom>
              <a:avLst/>
              <a:gdLst/>
              <a:ahLst/>
              <a:cxnLst/>
              <a:rect r="r" b="b" t="t" l="l"/>
              <a:pathLst>
                <a:path h="1873035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1836515"/>
                  </a:lnTo>
                  <a:cubicBezTo>
                    <a:pt x="2847464" y="1856685"/>
                    <a:pt x="2831113" y="1873035"/>
                    <a:pt x="2810944" y="1873035"/>
                  </a:cubicBezTo>
                  <a:lnTo>
                    <a:pt x="36520" y="1873035"/>
                  </a:lnTo>
                  <a:cubicBezTo>
                    <a:pt x="16351" y="1873035"/>
                    <a:pt x="0" y="1856685"/>
                    <a:pt x="0" y="1836515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19111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602387" y="4210582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602387" y="5708343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602387" y="7204189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5132190" y="152400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602387" y="310091"/>
            <a:ext cx="8292655" cy="18733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21"/>
              </a:lnSpc>
            </a:pPr>
            <a:r>
              <a:rPr lang="en-US" b="true" sz="5372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FUNÇÃO DO LOUVOR NO EVANGELISMO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692278" y="4252278"/>
            <a:ext cx="6441108" cy="5130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69"/>
              </a:lnSpc>
            </a:pPr>
            <a:r>
              <a:rPr lang="en-US" sz="304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Prepara o coração 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682753" y="5660718"/>
            <a:ext cx="6380338" cy="10545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39"/>
              </a:lnSpc>
            </a:pPr>
            <a:r>
              <a:rPr lang="en-US" sz="30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Une a congregação (mesmo diferentes idades e culturas).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621983" y="7147039"/>
            <a:ext cx="8099210" cy="1011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11"/>
              </a:lnSpc>
            </a:pPr>
            <a:r>
              <a:rPr lang="en-US" sz="2936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É uma forma de proclamar o evangelho em linguagem artística.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809473" y="614489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-235450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0" t="0" r="-98194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7809473" y="2332715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8767386" y="3749250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7" y="0"/>
                </a:lnTo>
                <a:lnTo>
                  <a:pt x="1019597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8767386" y="5247011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7" y="0"/>
                </a:lnTo>
                <a:lnTo>
                  <a:pt x="1019597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8767386" y="6742857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7" y="0"/>
                </a:lnTo>
                <a:lnTo>
                  <a:pt x="1019597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8828156" y="8238704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2074974" y="114300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9476339" y="753807"/>
            <a:ext cx="7997989" cy="9208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21"/>
              </a:lnSpc>
            </a:pPr>
            <a:r>
              <a:rPr lang="en-US" b="true" sz="5372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PRINCÍPIOS-CHAVE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9857277" y="3790946"/>
            <a:ext cx="6441108" cy="10464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69"/>
              </a:lnSpc>
            </a:pPr>
            <a:r>
              <a:rPr lang="en-US" sz="304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Progressão espiritual: do louvor vibrante à reflexão profunda.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9847752" y="5199386"/>
            <a:ext cx="6380338" cy="10545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39"/>
              </a:lnSpc>
            </a:pPr>
            <a:r>
              <a:rPr lang="en-US" sz="30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Clareza teológica: música não contradiz a mensagem.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9786983" y="6685707"/>
            <a:ext cx="8099210" cy="1011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11"/>
              </a:lnSpc>
            </a:pPr>
            <a:r>
              <a:rPr lang="en-US" sz="2936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Participação coletiva: o povo canta, não assiste.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9958568" y="8058943"/>
            <a:ext cx="7756039" cy="906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07"/>
              </a:lnSpc>
            </a:pPr>
            <a:r>
              <a:rPr lang="en-US" sz="2576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Conexão com a mensagem: louvor prepara o sermão, não compete com ele.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713848" y="3396953"/>
            <a:ext cx="19715696" cy="3493093"/>
            <a:chOff x="0" y="0"/>
            <a:chExt cx="5192611" cy="919992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192611" cy="919992"/>
            </a:xfrm>
            <a:custGeom>
              <a:avLst/>
              <a:gdLst/>
              <a:ahLst/>
              <a:cxnLst/>
              <a:rect r="r" b="b" t="t" l="l"/>
              <a:pathLst>
                <a:path h="919992" w="5192611">
                  <a:moveTo>
                    <a:pt x="20027" y="0"/>
                  </a:moveTo>
                  <a:lnTo>
                    <a:pt x="5172585" y="0"/>
                  </a:lnTo>
                  <a:cubicBezTo>
                    <a:pt x="5183645" y="0"/>
                    <a:pt x="5192611" y="8966"/>
                    <a:pt x="5192611" y="20027"/>
                  </a:cubicBezTo>
                  <a:lnTo>
                    <a:pt x="5192611" y="899965"/>
                  </a:lnTo>
                  <a:cubicBezTo>
                    <a:pt x="5192611" y="911025"/>
                    <a:pt x="5183645" y="919992"/>
                    <a:pt x="5172585" y="919992"/>
                  </a:cubicBezTo>
                  <a:lnTo>
                    <a:pt x="20027" y="919992"/>
                  </a:lnTo>
                  <a:cubicBezTo>
                    <a:pt x="8966" y="919992"/>
                    <a:pt x="0" y="911025"/>
                    <a:pt x="0" y="899965"/>
                  </a:cubicBezTo>
                  <a:lnTo>
                    <a:pt x="0" y="20027"/>
                  </a:lnTo>
                  <a:cubicBezTo>
                    <a:pt x="0" y="8966"/>
                    <a:pt x="8966" y="0"/>
                    <a:pt x="2002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5192611" cy="9580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333397" y="3860798"/>
            <a:ext cx="13672929" cy="24320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b="true" sz="6999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QUE É MINISTÉRIO DE LOUVOR?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4006326" y="4498610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56056" y="-272182"/>
            <a:ext cx="10000056" cy="11469547"/>
            <a:chOff x="0" y="0"/>
            <a:chExt cx="2633760" cy="302078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633760" cy="3020786"/>
            </a:xfrm>
            <a:custGeom>
              <a:avLst/>
              <a:gdLst/>
              <a:ahLst/>
              <a:cxnLst/>
              <a:rect r="r" b="b" t="t" l="l"/>
              <a:pathLst>
                <a:path h="3020786" w="2633760">
                  <a:moveTo>
                    <a:pt x="39484" y="0"/>
                  </a:moveTo>
                  <a:lnTo>
                    <a:pt x="2594276" y="0"/>
                  </a:lnTo>
                  <a:cubicBezTo>
                    <a:pt x="2616082" y="0"/>
                    <a:pt x="2633760" y="17677"/>
                    <a:pt x="2633760" y="39484"/>
                  </a:cubicBezTo>
                  <a:lnTo>
                    <a:pt x="2633760" y="2981302"/>
                  </a:lnTo>
                  <a:cubicBezTo>
                    <a:pt x="2633760" y="3003109"/>
                    <a:pt x="2616082" y="3020786"/>
                    <a:pt x="2594276" y="3020786"/>
                  </a:cubicBezTo>
                  <a:lnTo>
                    <a:pt x="39484" y="3020786"/>
                  </a:lnTo>
                  <a:cubicBezTo>
                    <a:pt x="17677" y="3020786"/>
                    <a:pt x="0" y="3003109"/>
                    <a:pt x="0" y="2981302"/>
                  </a:cubicBezTo>
                  <a:lnTo>
                    <a:pt x="0" y="39484"/>
                  </a:lnTo>
                  <a:cubicBezTo>
                    <a:pt x="0" y="17677"/>
                    <a:pt x="17677" y="0"/>
                    <a:pt x="39484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633760" cy="305888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791362" y="-272182"/>
            <a:ext cx="14705275" cy="2157441"/>
            <a:chOff x="0" y="0"/>
            <a:chExt cx="3872994" cy="56821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872994" cy="568215"/>
            </a:xfrm>
            <a:custGeom>
              <a:avLst/>
              <a:gdLst/>
              <a:ahLst/>
              <a:cxnLst/>
              <a:rect r="r" b="b" t="t" l="l"/>
              <a:pathLst>
                <a:path h="568215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541365"/>
                  </a:lnTo>
                  <a:cubicBezTo>
                    <a:pt x="3872994" y="556194"/>
                    <a:pt x="3860973" y="568215"/>
                    <a:pt x="3846144" y="568215"/>
                  </a:cubicBezTo>
                  <a:lnTo>
                    <a:pt x="26850" y="568215"/>
                  </a:lnTo>
                  <a:cubicBezTo>
                    <a:pt x="19729" y="568215"/>
                    <a:pt x="12900" y="565386"/>
                    <a:pt x="7864" y="560351"/>
                  </a:cubicBezTo>
                  <a:cubicBezTo>
                    <a:pt x="2829" y="555315"/>
                    <a:pt x="0" y="548486"/>
                    <a:pt x="0" y="541365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3872994" cy="606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5022602" y="8769933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028700" y="2266259"/>
            <a:ext cx="7447899" cy="75216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Abertura Espiritual</a:t>
            </a:r>
          </a:p>
          <a:p>
            <a:pPr algn="l"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Saudação inicial breve.</a:t>
            </a:r>
          </a:p>
          <a:p>
            <a:pPr algn="l"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Verso bíblico curto (ex.: Salmo 100; Salmo 150).</a:t>
            </a:r>
          </a:p>
          <a:p>
            <a:pPr algn="l"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Oração pedindo a presença de Deus. </a:t>
            </a:r>
          </a:p>
          <a:p>
            <a:pPr algn="ctr">
              <a:lnSpc>
                <a:spcPts val="3359"/>
              </a:lnSpc>
            </a:pPr>
            <a:r>
              <a:rPr lang="en-US" sz="24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Unidade Congregacional (1er. Louvor)</a:t>
            </a:r>
          </a:p>
          <a:p>
            <a:pPr algn="l"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Hino/música conhecida e fácil de cantar.</a:t>
            </a:r>
          </a:p>
          <a:p>
            <a:pPr algn="l"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Objetivo: </a:t>
            </a:r>
            <a:r>
              <a:rPr lang="en-US" sz="2400" u="sng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Envolver toda a igreja </a:t>
            </a: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 gerar comunhão. (Sugestão - uma música alegre que convoque todos a louvar juntos).</a:t>
            </a:r>
          </a:p>
          <a:p>
            <a:pPr algn="ctr">
              <a:lnSpc>
                <a:spcPts val="3359"/>
              </a:lnSpc>
            </a:pPr>
            <a:r>
              <a:rPr lang="en-US" sz="24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Exaltação (2do. Louvor)</a:t>
            </a:r>
          </a:p>
          <a:p>
            <a:pPr algn="l"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Canção que falam da grandeza de Deus (transcendência).</a:t>
            </a:r>
          </a:p>
          <a:p>
            <a:pPr algn="l"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Ritmo mais vibrante, participação coletiva.</a:t>
            </a:r>
          </a:p>
          <a:p>
            <a:pPr algn="ctr">
              <a:lnSpc>
                <a:spcPts val="3359"/>
              </a:lnSpc>
            </a:pPr>
            <a:r>
              <a:rPr lang="en-US" sz="24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Gratidão e Entrega (3er. Louvor)</a:t>
            </a:r>
          </a:p>
          <a:p>
            <a:pPr algn="l"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Música que ressalte Cristo como Salvador e Redentor.</a:t>
            </a:r>
          </a:p>
          <a:p>
            <a:pPr algn="l"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Pode incluir um testemunho ou breve reflexão antes de cantar (tom mais meditativo.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257715" y="10265"/>
            <a:ext cx="13772569" cy="17400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b="true" sz="4999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ESTRUTURA DO MOMENTO DE LOUVOR EM UM DIA DE CULTO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9811401" y="2730579"/>
            <a:ext cx="7447899" cy="54259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Intimi</a:t>
            </a:r>
            <a:r>
              <a:rPr lang="en-US" sz="24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dade e Reflexão (Pré-Sermão) (Musica especial ou momento </a:t>
            </a:r>
            <a:r>
              <a:rPr lang="en-US" sz="24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 oração)</a:t>
            </a:r>
          </a:p>
          <a:p>
            <a:pPr algn="l"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Ca</a:t>
            </a: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nção calma, de adoração íntima.</a:t>
            </a:r>
          </a:p>
          <a:p>
            <a:pPr algn="l"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Aju</a:t>
            </a:r>
            <a:r>
              <a:rPr lang="en-US" sz="2400" u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da a </a:t>
            </a: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</a:t>
            </a:r>
            <a:r>
              <a:rPr lang="en-US" sz="2400" u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re</a:t>
            </a: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</a:t>
            </a:r>
            <a:r>
              <a:rPr lang="en-US" sz="2400" u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</a:t>
            </a: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rar o coração para ouvir a Palavra.</a:t>
            </a:r>
          </a:p>
          <a:p>
            <a:pPr algn="ctr">
              <a:lnSpc>
                <a:spcPts val="3359"/>
              </a:lnSpc>
            </a:pPr>
            <a:r>
              <a:rPr lang="en-US" sz="24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Música de Apelo (Pós-Sermão)</a:t>
            </a:r>
          </a:p>
          <a:p>
            <a:pPr algn="l"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Música simples, clara e repetitiva, que favoreça a decisão.</a:t>
            </a:r>
          </a:p>
          <a:p>
            <a:pPr algn="l"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Pode ser só instrumental suave no início do apelo e depois congregacional.</a:t>
            </a:r>
          </a:p>
          <a:p>
            <a:pPr algn="ctr">
              <a:lnSpc>
                <a:spcPts val="3359"/>
              </a:lnSpc>
            </a:pPr>
            <a:r>
              <a:rPr lang="en-US" sz="24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Encerramento (Musica final)</a:t>
            </a:r>
          </a:p>
          <a:p>
            <a:pPr algn="l"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Música final de vitória/esperança.</a:t>
            </a:r>
          </a:p>
          <a:p>
            <a:pPr algn="l"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Tom positivo, celebrativo.</a:t>
            </a:r>
          </a:p>
          <a:p>
            <a:pPr algn="l"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Conclusão com oração e bênção final.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713848" y="3396953"/>
            <a:ext cx="19715696" cy="3493093"/>
            <a:chOff x="0" y="0"/>
            <a:chExt cx="5192611" cy="919992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192611" cy="919992"/>
            </a:xfrm>
            <a:custGeom>
              <a:avLst/>
              <a:gdLst/>
              <a:ahLst/>
              <a:cxnLst/>
              <a:rect r="r" b="b" t="t" l="l"/>
              <a:pathLst>
                <a:path h="919992" w="5192611">
                  <a:moveTo>
                    <a:pt x="20027" y="0"/>
                  </a:moveTo>
                  <a:lnTo>
                    <a:pt x="5172585" y="0"/>
                  </a:lnTo>
                  <a:cubicBezTo>
                    <a:pt x="5183645" y="0"/>
                    <a:pt x="5192611" y="8966"/>
                    <a:pt x="5192611" y="20027"/>
                  </a:cubicBezTo>
                  <a:lnTo>
                    <a:pt x="5192611" y="899965"/>
                  </a:lnTo>
                  <a:cubicBezTo>
                    <a:pt x="5192611" y="911025"/>
                    <a:pt x="5183645" y="919992"/>
                    <a:pt x="5172585" y="919992"/>
                  </a:cubicBezTo>
                  <a:lnTo>
                    <a:pt x="20027" y="919992"/>
                  </a:lnTo>
                  <a:cubicBezTo>
                    <a:pt x="8966" y="919992"/>
                    <a:pt x="0" y="911025"/>
                    <a:pt x="0" y="899965"/>
                  </a:cubicBezTo>
                  <a:lnTo>
                    <a:pt x="0" y="20027"/>
                  </a:lnTo>
                  <a:cubicBezTo>
                    <a:pt x="0" y="8966"/>
                    <a:pt x="8966" y="0"/>
                    <a:pt x="2002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5192611" cy="9580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28700" y="3860798"/>
            <a:ext cx="12282323" cy="24320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 IMPORTÂNCIA DO ENSAIO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4006326" y="4498610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14308" y="649288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394399" y="-2787556"/>
            <a:ext cx="7778469" cy="12944170"/>
            <a:chOff x="0" y="0"/>
            <a:chExt cx="614595" cy="1022749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1022749"/>
            </a:xfrm>
            <a:custGeom>
              <a:avLst/>
              <a:gdLst/>
              <a:ahLst/>
              <a:cxnLst/>
              <a:rect r="r" b="b" t="t" l="l"/>
              <a:pathLst>
                <a:path h="1022749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999857"/>
                  </a:lnTo>
                  <a:cubicBezTo>
                    <a:pt x="614595" y="1012500"/>
                    <a:pt x="604346" y="1022749"/>
                    <a:pt x="591703" y="1022749"/>
                  </a:cubicBezTo>
                  <a:lnTo>
                    <a:pt x="22892" y="1022749"/>
                  </a:lnTo>
                  <a:cubicBezTo>
                    <a:pt x="10249" y="1022749"/>
                    <a:pt x="0" y="1012500"/>
                    <a:pt x="0" y="999857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-74694" t="0" r="-74694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-591140" y="2588946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518902" y="3832506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518902" y="5242852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518902" y="6653198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518902" y="8063545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5139073" y="239221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2791582" y="531686"/>
            <a:ext cx="4046021" cy="13684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8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Ensaio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3858117"/>
            <a:ext cx="4046021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Função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664455" y="5268463"/>
            <a:ext cx="6077107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Educação musical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796100" y="6656879"/>
            <a:ext cx="4046021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Organização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028700" y="8089155"/>
            <a:ext cx="8916866" cy="863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Ensaio X apresentação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713848" y="3396953"/>
            <a:ext cx="19715696" cy="3493093"/>
            <a:chOff x="0" y="0"/>
            <a:chExt cx="5192611" cy="919992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192611" cy="919992"/>
            </a:xfrm>
            <a:custGeom>
              <a:avLst/>
              <a:gdLst/>
              <a:ahLst/>
              <a:cxnLst/>
              <a:rect r="r" b="b" t="t" l="l"/>
              <a:pathLst>
                <a:path h="919992" w="5192611">
                  <a:moveTo>
                    <a:pt x="20027" y="0"/>
                  </a:moveTo>
                  <a:lnTo>
                    <a:pt x="5172585" y="0"/>
                  </a:lnTo>
                  <a:cubicBezTo>
                    <a:pt x="5183645" y="0"/>
                    <a:pt x="5192611" y="8966"/>
                    <a:pt x="5192611" y="20027"/>
                  </a:cubicBezTo>
                  <a:lnTo>
                    <a:pt x="5192611" y="899965"/>
                  </a:lnTo>
                  <a:cubicBezTo>
                    <a:pt x="5192611" y="911025"/>
                    <a:pt x="5183645" y="919992"/>
                    <a:pt x="5172585" y="919992"/>
                  </a:cubicBezTo>
                  <a:lnTo>
                    <a:pt x="20027" y="919992"/>
                  </a:lnTo>
                  <a:cubicBezTo>
                    <a:pt x="8966" y="919992"/>
                    <a:pt x="0" y="911025"/>
                    <a:pt x="0" y="899965"/>
                  </a:cubicBezTo>
                  <a:lnTo>
                    <a:pt x="0" y="20027"/>
                  </a:lnTo>
                  <a:cubicBezTo>
                    <a:pt x="0" y="8966"/>
                    <a:pt x="8966" y="0"/>
                    <a:pt x="2002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5192611" cy="9580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28700" y="4479923"/>
            <a:ext cx="12282323" cy="1193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INTERAÇÃO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4006326" y="4498610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0"/>
            <a:ext cx="10000056" cy="11469547"/>
            <a:chOff x="0" y="0"/>
            <a:chExt cx="2633760" cy="302078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633760" cy="3020786"/>
            </a:xfrm>
            <a:custGeom>
              <a:avLst/>
              <a:gdLst/>
              <a:ahLst/>
              <a:cxnLst/>
              <a:rect r="r" b="b" t="t" l="l"/>
              <a:pathLst>
                <a:path h="3020786" w="2633760">
                  <a:moveTo>
                    <a:pt x="39484" y="0"/>
                  </a:moveTo>
                  <a:lnTo>
                    <a:pt x="2594276" y="0"/>
                  </a:lnTo>
                  <a:cubicBezTo>
                    <a:pt x="2616082" y="0"/>
                    <a:pt x="2633760" y="17677"/>
                    <a:pt x="2633760" y="39484"/>
                  </a:cubicBezTo>
                  <a:lnTo>
                    <a:pt x="2633760" y="2981302"/>
                  </a:lnTo>
                  <a:cubicBezTo>
                    <a:pt x="2633760" y="3003109"/>
                    <a:pt x="2616082" y="3020786"/>
                    <a:pt x="2594276" y="3020786"/>
                  </a:cubicBezTo>
                  <a:lnTo>
                    <a:pt x="39484" y="3020786"/>
                  </a:lnTo>
                  <a:cubicBezTo>
                    <a:pt x="17677" y="3020786"/>
                    <a:pt x="0" y="3003109"/>
                    <a:pt x="0" y="2981302"/>
                  </a:cubicBezTo>
                  <a:lnTo>
                    <a:pt x="0" y="39484"/>
                  </a:lnTo>
                  <a:cubicBezTo>
                    <a:pt x="0" y="17677"/>
                    <a:pt x="17677" y="0"/>
                    <a:pt x="39484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633760" cy="305888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791362" y="-272182"/>
            <a:ext cx="14705275" cy="2157441"/>
            <a:chOff x="0" y="0"/>
            <a:chExt cx="3872994" cy="56821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872994" cy="568215"/>
            </a:xfrm>
            <a:custGeom>
              <a:avLst/>
              <a:gdLst/>
              <a:ahLst/>
              <a:cxnLst/>
              <a:rect r="r" b="b" t="t" l="l"/>
              <a:pathLst>
                <a:path h="568215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541365"/>
                  </a:lnTo>
                  <a:cubicBezTo>
                    <a:pt x="3872994" y="556194"/>
                    <a:pt x="3860973" y="568215"/>
                    <a:pt x="3846144" y="568215"/>
                  </a:cubicBezTo>
                  <a:lnTo>
                    <a:pt x="26850" y="568215"/>
                  </a:lnTo>
                  <a:cubicBezTo>
                    <a:pt x="19729" y="568215"/>
                    <a:pt x="12900" y="565386"/>
                    <a:pt x="7864" y="560351"/>
                  </a:cubicBezTo>
                  <a:cubicBezTo>
                    <a:pt x="2829" y="555315"/>
                    <a:pt x="0" y="548486"/>
                    <a:pt x="0" y="541365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3872994" cy="606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5022602" y="8769933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2304779" y="3212553"/>
            <a:ext cx="7447899" cy="50063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359"/>
              </a:lnSpc>
            </a:pPr>
            <a:r>
              <a:rPr lang="en-US" b="true" sz="24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COROS REPETITIVOS: </a:t>
            </a: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USE MÚSICAS COM REFRÕES FÁCEIS DE MEMORIZAR E REPETIR. ISSO PERMITE QUE </a:t>
            </a: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CONGREGAÇÃO SE JUNTE NATURALMENTE, MESMO QUE NÃO CONHEÇA A LETRA INTEIRA.</a:t>
            </a:r>
          </a:p>
          <a:p>
            <a:pPr algn="just">
              <a:lnSpc>
                <a:spcPts val="3359"/>
              </a:lnSpc>
            </a:pPr>
          </a:p>
          <a:p>
            <a:pPr algn="just">
              <a:lnSpc>
                <a:spcPts val="3359"/>
              </a:lnSpc>
            </a:pPr>
            <a:r>
              <a:rPr lang="en-US" b="true" sz="24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MOMENTOS </a:t>
            </a:r>
            <a:r>
              <a:rPr lang="en-US" b="true" sz="2400" u="non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 </a:t>
            </a:r>
            <a:r>
              <a:rPr lang="en-US" b="true" sz="24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ABERTURA: </a:t>
            </a: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NO INÍCIO DE UMA CANÇÃO, CONVIDE O PÚBLICO A CANTAR JUNTO. FRASES COMO "VAMOS LOUVAR A DEUS COM NOSSAS VOZES!" OU "SINTAM-SE À VONTADE PARA SE JUNTAR A NÓS" SÃO SIMPLES E EFICAZES.</a:t>
            </a:r>
          </a:p>
          <a:p>
            <a:pPr algn="just">
              <a:lnSpc>
                <a:spcPts val="3359"/>
              </a:lnSpc>
            </a:pPr>
          </a:p>
          <a:p>
            <a:pPr algn="just">
              <a:lnSpc>
                <a:spcPts val="3359"/>
              </a:lnSpc>
            </a:pPr>
          </a:p>
        </p:txBody>
      </p:sp>
      <p:sp>
        <p:nvSpPr>
          <p:cNvPr name="TextBox 10" id="10"/>
          <p:cNvSpPr txBox="true"/>
          <p:nvPr/>
        </p:nvSpPr>
        <p:spPr>
          <a:xfrm rot="0">
            <a:off x="2257715" y="10265"/>
            <a:ext cx="13772569" cy="17399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b="true" sz="4999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DICAS PARA MELHORAR A INTERAÇÃO DO PÚBLICO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1587296" y="3878580"/>
            <a:ext cx="5672004" cy="24917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b="true" sz="24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CÂNTIC</a:t>
            </a:r>
            <a:r>
              <a:rPr lang="en-US" b="true" sz="24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OS CONHECIDOS: </a:t>
            </a: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INCLU</a:t>
            </a: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HINOS OU CANÇÕES TRADICIONAIS QUE </a:t>
            </a: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MAIORIA DAS PESSOAS JÁ</a:t>
            </a:r>
            <a:r>
              <a:rPr lang="en-US" sz="2400" u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SA</a:t>
            </a: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BE DE COR. ISSO CRIA UM </a:t>
            </a: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SENSO DE FAMILIARID</a:t>
            </a: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ADE E CONFIANÇA PARA CANTAR.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713848" y="3396953"/>
            <a:ext cx="19715696" cy="3493093"/>
            <a:chOff x="0" y="0"/>
            <a:chExt cx="5192611" cy="919992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192611" cy="919992"/>
            </a:xfrm>
            <a:custGeom>
              <a:avLst/>
              <a:gdLst/>
              <a:ahLst/>
              <a:cxnLst/>
              <a:rect r="r" b="b" t="t" l="l"/>
              <a:pathLst>
                <a:path h="919992" w="5192611">
                  <a:moveTo>
                    <a:pt x="20027" y="0"/>
                  </a:moveTo>
                  <a:lnTo>
                    <a:pt x="5172585" y="0"/>
                  </a:lnTo>
                  <a:cubicBezTo>
                    <a:pt x="5183645" y="0"/>
                    <a:pt x="5192611" y="8966"/>
                    <a:pt x="5192611" y="20027"/>
                  </a:cubicBezTo>
                  <a:lnTo>
                    <a:pt x="5192611" y="899965"/>
                  </a:lnTo>
                  <a:cubicBezTo>
                    <a:pt x="5192611" y="911025"/>
                    <a:pt x="5183645" y="919992"/>
                    <a:pt x="5172585" y="919992"/>
                  </a:cubicBezTo>
                  <a:lnTo>
                    <a:pt x="20027" y="919992"/>
                  </a:lnTo>
                  <a:cubicBezTo>
                    <a:pt x="8966" y="919992"/>
                    <a:pt x="0" y="911025"/>
                    <a:pt x="0" y="899965"/>
                  </a:cubicBezTo>
                  <a:lnTo>
                    <a:pt x="0" y="20027"/>
                  </a:lnTo>
                  <a:cubicBezTo>
                    <a:pt x="0" y="8966"/>
                    <a:pt x="8966" y="0"/>
                    <a:pt x="2002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5192611" cy="9580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61925" y="3867513"/>
            <a:ext cx="13547094" cy="24320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LOUVOR COMO FORMA DE FIXAR ENSINOS PRÁTICOS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4006326" y="4498610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809473" y="614489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-235450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0" t="0" r="-98194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7809473" y="2332715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8919515" y="3052475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8919515" y="4550236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7"/>
                </a:lnTo>
                <a:lnTo>
                  <a:pt x="0" y="1019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8919515" y="6046083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6" y="0"/>
                </a:lnTo>
                <a:lnTo>
                  <a:pt x="1019596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8980284" y="7541929"/>
            <a:ext cx="1019596" cy="1019596"/>
          </a:xfrm>
          <a:custGeom>
            <a:avLst/>
            <a:gdLst/>
            <a:ahLst/>
            <a:cxnLst/>
            <a:rect r="r" b="b" t="t" l="l"/>
            <a:pathLst>
              <a:path h="1019596" w="1019596">
                <a:moveTo>
                  <a:pt x="0" y="0"/>
                </a:moveTo>
                <a:lnTo>
                  <a:pt x="1019597" y="0"/>
                </a:lnTo>
                <a:lnTo>
                  <a:pt x="1019597" y="1019596"/>
                </a:lnTo>
                <a:lnTo>
                  <a:pt x="0" y="10195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2028825" y="261317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9476339" y="753807"/>
            <a:ext cx="7997989" cy="9216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21"/>
              </a:lnSpc>
            </a:pPr>
            <a:r>
              <a:rPr lang="en-US" sz="5372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FIXANDO OS ENSINOS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009406" y="3094171"/>
            <a:ext cx="6441108" cy="10464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69"/>
              </a:lnSpc>
            </a:pPr>
            <a:r>
              <a:rPr lang="en-US" sz="304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Repetição - A repetição ajuda a fixa o ensinos bíblicos (White)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9999881" y="4502611"/>
            <a:ext cx="6380338" cy="10547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39"/>
              </a:lnSpc>
            </a:pPr>
            <a:r>
              <a:rPr lang="en-US" sz="30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Animo - O louvor produz animo e perseverança (White)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9939111" y="5988933"/>
            <a:ext cx="8099210" cy="10112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11"/>
              </a:lnSpc>
            </a:pPr>
            <a:r>
              <a:rPr lang="en-US" sz="2936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Relembrar - O louvor é uma forma de lembrar a história do povo de Deus (White) 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0110696" y="7362169"/>
            <a:ext cx="7756039" cy="13633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07"/>
              </a:lnSpc>
            </a:pPr>
            <a:r>
              <a:rPr lang="en-US" sz="2576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Testemunhar - O louvor devidamente empregado é capaz de ganhar almas pra Cristo (White)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738267" y="970791"/>
            <a:ext cx="10811465" cy="8345417"/>
            <a:chOff x="0" y="0"/>
            <a:chExt cx="2847464" cy="219797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-2982569">
            <a:off x="450410" y="1119630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2982569">
            <a:off x="14892284" y="1119630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-2982569">
            <a:off x="450410" y="7765909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2982569">
            <a:off x="15074882" y="752661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3255854" y="7334575"/>
            <a:ext cx="1293878" cy="1750060"/>
          </a:xfrm>
          <a:custGeom>
            <a:avLst/>
            <a:gdLst/>
            <a:ahLst/>
            <a:cxnLst/>
            <a:rect r="r" b="b" t="t" l="l"/>
            <a:pathLst>
              <a:path h="1750060" w="1293878">
                <a:moveTo>
                  <a:pt x="0" y="0"/>
                </a:moveTo>
                <a:lnTo>
                  <a:pt x="1293879" y="0"/>
                </a:lnTo>
                <a:lnTo>
                  <a:pt x="1293879" y="1750060"/>
                </a:lnTo>
                <a:lnTo>
                  <a:pt x="0" y="17500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0" id="10"/>
          <p:cNvGrpSpPr/>
          <p:nvPr/>
        </p:nvGrpSpPr>
        <p:grpSpPr>
          <a:xfrm rot="0">
            <a:off x="4947456" y="1255710"/>
            <a:ext cx="8395851" cy="1017621"/>
            <a:chOff x="0" y="0"/>
            <a:chExt cx="2211253" cy="26801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211253" cy="268015"/>
            </a:xfrm>
            <a:custGeom>
              <a:avLst/>
              <a:gdLst/>
              <a:ahLst/>
              <a:cxnLst/>
              <a:rect r="r" b="b" t="t" l="l"/>
              <a:pathLst>
                <a:path h="268015" w="2211253">
                  <a:moveTo>
                    <a:pt x="47028" y="0"/>
                  </a:moveTo>
                  <a:lnTo>
                    <a:pt x="2164225" y="0"/>
                  </a:lnTo>
                  <a:cubicBezTo>
                    <a:pt x="2190198" y="0"/>
                    <a:pt x="2211253" y="21055"/>
                    <a:pt x="2211253" y="47028"/>
                  </a:cubicBezTo>
                  <a:lnTo>
                    <a:pt x="2211253" y="220988"/>
                  </a:lnTo>
                  <a:cubicBezTo>
                    <a:pt x="2211253" y="233460"/>
                    <a:pt x="2206298" y="245422"/>
                    <a:pt x="2197479" y="254241"/>
                  </a:cubicBezTo>
                  <a:cubicBezTo>
                    <a:pt x="2188659" y="263061"/>
                    <a:pt x="2176698" y="268015"/>
                    <a:pt x="2164225" y="268015"/>
                  </a:cubicBezTo>
                  <a:lnTo>
                    <a:pt x="47028" y="268015"/>
                  </a:lnTo>
                  <a:cubicBezTo>
                    <a:pt x="21055" y="268015"/>
                    <a:pt x="0" y="246960"/>
                    <a:pt x="0" y="220988"/>
                  </a:cubicBezTo>
                  <a:lnTo>
                    <a:pt x="0" y="47028"/>
                  </a:lnTo>
                  <a:cubicBezTo>
                    <a:pt x="0" y="21055"/>
                    <a:pt x="21055" y="0"/>
                    <a:pt x="4702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2211253" cy="3061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3" id="13"/>
          <p:cNvSpPr txBox="true"/>
          <p:nvPr/>
        </p:nvSpPr>
        <p:spPr>
          <a:xfrm rot="0">
            <a:off x="4674465" y="2498535"/>
            <a:ext cx="8941834" cy="58064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86"/>
              </a:lnSpc>
            </a:pPr>
            <a:r>
              <a:rPr lang="en-US" sz="2776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 louvor é um </a:t>
            </a:r>
            <a:r>
              <a:rPr lang="en-US" b="true" sz="2776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facilitador da aprendizagem</a:t>
            </a:r>
            <a:r>
              <a:rPr lang="en-US" sz="2776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, podendo aprimorar a concentração e a memória, estimular diversas áreas do cérebro e </a:t>
            </a:r>
            <a:r>
              <a:rPr lang="en-US" b="true" sz="2776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promover o desenvolvimento</a:t>
            </a:r>
            <a:r>
              <a:rPr lang="en-US" sz="2776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, atuando diretamente no lóbulo frontal. Juntamente com o </a:t>
            </a:r>
            <a:r>
              <a:rPr lang="en-US" b="true" sz="2776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Espírito Santo</a:t>
            </a:r>
            <a:r>
              <a:rPr lang="en-US" sz="2776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, a música pode ser uma arma para vencer as tentações e exercitar o conhecimento bíblico. Ele também enriquece a experiência de aprendizado, tornando-a mais envolvente, prazerosa, especialmente para crianças, auxiliando na coordenação e na expressão pessoal. Por isso, é tão necessária preocupação com a teologias dentro dos louvores. 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5205201" y="1481830"/>
            <a:ext cx="7880361" cy="5177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28"/>
              </a:lnSpc>
            </a:pPr>
            <a:r>
              <a:rPr lang="en-US" sz="3091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LOUVOR - UM ESTIMULANTE BENEFÍCO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-1298572"/>
            <a:ext cx="18288000" cy="3617174"/>
            <a:chOff x="0" y="0"/>
            <a:chExt cx="4816593" cy="952671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952671"/>
            </a:xfrm>
            <a:custGeom>
              <a:avLst/>
              <a:gdLst/>
              <a:ahLst/>
              <a:cxnLst/>
              <a:rect r="r" b="b" t="t" l="l"/>
              <a:pathLst>
                <a:path h="952671" w="4816592">
                  <a:moveTo>
                    <a:pt x="21590" y="0"/>
                  </a:moveTo>
                  <a:lnTo>
                    <a:pt x="4795002" y="0"/>
                  </a:lnTo>
                  <a:cubicBezTo>
                    <a:pt x="4800728" y="0"/>
                    <a:pt x="4806220" y="2275"/>
                    <a:pt x="4810269" y="6324"/>
                  </a:cubicBezTo>
                  <a:cubicBezTo>
                    <a:pt x="4814318" y="10372"/>
                    <a:pt x="4816592" y="15864"/>
                    <a:pt x="4816592" y="21590"/>
                  </a:cubicBezTo>
                  <a:lnTo>
                    <a:pt x="4816592" y="931081"/>
                  </a:lnTo>
                  <a:cubicBezTo>
                    <a:pt x="4816592" y="943005"/>
                    <a:pt x="4806926" y="952671"/>
                    <a:pt x="4795002" y="952671"/>
                  </a:cubicBezTo>
                  <a:lnTo>
                    <a:pt x="21590" y="952671"/>
                  </a:lnTo>
                  <a:cubicBezTo>
                    <a:pt x="15864" y="952671"/>
                    <a:pt x="10372" y="950397"/>
                    <a:pt x="6324" y="946348"/>
                  </a:cubicBezTo>
                  <a:cubicBezTo>
                    <a:pt x="2275" y="942299"/>
                    <a:pt x="0" y="936807"/>
                    <a:pt x="0" y="931081"/>
                  </a:cubicBezTo>
                  <a:lnTo>
                    <a:pt x="0" y="21590"/>
                  </a:lnTo>
                  <a:cubicBezTo>
                    <a:pt x="0" y="9666"/>
                    <a:pt x="9666" y="0"/>
                    <a:pt x="2159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99077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028700" y="2480526"/>
            <a:ext cx="1070437" cy="1526470"/>
          </a:xfrm>
          <a:custGeom>
            <a:avLst/>
            <a:gdLst/>
            <a:ahLst/>
            <a:cxnLst/>
            <a:rect r="r" b="b" t="t" l="l"/>
            <a:pathLst>
              <a:path h="1526470" w="1070437">
                <a:moveTo>
                  <a:pt x="0" y="0"/>
                </a:moveTo>
                <a:lnTo>
                  <a:pt x="1070437" y="0"/>
                </a:lnTo>
                <a:lnTo>
                  <a:pt x="1070437" y="1526470"/>
                </a:lnTo>
                <a:lnTo>
                  <a:pt x="0" y="15264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18902" y="-113452"/>
            <a:ext cx="17250196" cy="24320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REFERÊNCIAS</a:t>
            </a:r>
          </a:p>
          <a:p>
            <a:pPr algn="ctr">
              <a:lnSpc>
                <a:spcPts val="9799"/>
              </a:lnSpc>
            </a:pPr>
            <a:r>
              <a:rPr lang="en-US" sz="6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BIBLIOGRÁFICAS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028700" y="4542190"/>
            <a:ext cx="1070437" cy="1526470"/>
          </a:xfrm>
          <a:custGeom>
            <a:avLst/>
            <a:gdLst/>
            <a:ahLst/>
            <a:cxnLst/>
            <a:rect r="r" b="b" t="t" l="l"/>
            <a:pathLst>
              <a:path h="1526470" w="1070437">
                <a:moveTo>
                  <a:pt x="0" y="0"/>
                </a:moveTo>
                <a:lnTo>
                  <a:pt x="1070437" y="0"/>
                </a:lnTo>
                <a:lnTo>
                  <a:pt x="1070437" y="1526470"/>
                </a:lnTo>
                <a:lnTo>
                  <a:pt x="0" y="15264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028700" y="6602060"/>
            <a:ext cx="1070437" cy="1526470"/>
          </a:xfrm>
          <a:custGeom>
            <a:avLst/>
            <a:gdLst/>
            <a:ahLst/>
            <a:cxnLst/>
            <a:rect r="r" b="b" t="t" l="l"/>
            <a:pathLst>
              <a:path h="1526470" w="1070437">
                <a:moveTo>
                  <a:pt x="0" y="0"/>
                </a:moveTo>
                <a:lnTo>
                  <a:pt x="1070437" y="0"/>
                </a:lnTo>
                <a:lnTo>
                  <a:pt x="1070437" y="1526470"/>
                </a:lnTo>
                <a:lnTo>
                  <a:pt x="0" y="15264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028700" y="8661930"/>
            <a:ext cx="1070437" cy="1526470"/>
          </a:xfrm>
          <a:custGeom>
            <a:avLst/>
            <a:gdLst/>
            <a:ahLst/>
            <a:cxnLst/>
            <a:rect r="r" b="b" t="t" l="l"/>
            <a:pathLst>
              <a:path h="1526470" w="1070437">
                <a:moveTo>
                  <a:pt x="0" y="0"/>
                </a:moveTo>
                <a:lnTo>
                  <a:pt x="1070437" y="0"/>
                </a:lnTo>
                <a:lnTo>
                  <a:pt x="1070437" y="1526470"/>
                </a:lnTo>
                <a:lnTo>
                  <a:pt x="0" y="15264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2475140" y="2807199"/>
            <a:ext cx="15812860" cy="5979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988"/>
              </a:lnSpc>
            </a:pPr>
            <a:r>
              <a:rPr lang="en-US" sz="3563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WHITE, E. Música - Sua Influência na vida do Cristão. Tatuí: CPB, 2004.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0">
            <a:off x="14997094" y="212493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2475140" y="4707465"/>
            <a:ext cx="15812860" cy="12292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988"/>
              </a:lnSpc>
            </a:pPr>
            <a:r>
              <a:rPr lang="en-US" sz="3563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Música sacra, cultura &amp; adoração. Engenheiro Coelho, SP: Imprensa Universitária Adventista, 2002.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2475140" y="8604780"/>
            <a:ext cx="15812860" cy="12292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988"/>
              </a:lnSpc>
            </a:pPr>
            <a:r>
              <a:rPr lang="en-US" sz="3563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WHITE, Ellen G. Patriarcas e Profetas. Tatuí, SP: Casa Publicadora Brasileira, 2021.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618015" y="6764837"/>
            <a:ext cx="15812860" cy="12292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988"/>
              </a:lnSpc>
            </a:pPr>
            <a:r>
              <a:rPr lang="en-US" sz="3563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WHITE, Ellen G. Evangelismo. Tatuí, SP: Casa Publicadora Brasileira, 2021.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173025" y="5584972"/>
            <a:ext cx="9941950" cy="4349603"/>
          </a:xfrm>
          <a:custGeom>
            <a:avLst/>
            <a:gdLst/>
            <a:ahLst/>
            <a:cxnLst/>
            <a:rect r="r" b="b" t="t" l="l"/>
            <a:pathLst>
              <a:path h="4349603" w="9941950">
                <a:moveTo>
                  <a:pt x="0" y="0"/>
                </a:moveTo>
                <a:lnTo>
                  <a:pt x="9941950" y="0"/>
                </a:lnTo>
                <a:lnTo>
                  <a:pt x="9941950" y="4349603"/>
                </a:lnTo>
                <a:lnTo>
                  <a:pt x="0" y="43496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-452037"/>
            <a:ext cx="18288000" cy="5595537"/>
            <a:chOff x="0" y="0"/>
            <a:chExt cx="4816593" cy="147372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1473722"/>
            </a:xfrm>
            <a:custGeom>
              <a:avLst/>
              <a:gdLst/>
              <a:ahLst/>
              <a:cxnLst/>
              <a:rect r="r" b="b" t="t" l="l"/>
              <a:pathLst>
                <a:path h="1473722" w="4816592">
                  <a:moveTo>
                    <a:pt x="21590" y="0"/>
                  </a:moveTo>
                  <a:lnTo>
                    <a:pt x="4795002" y="0"/>
                  </a:lnTo>
                  <a:cubicBezTo>
                    <a:pt x="4800728" y="0"/>
                    <a:pt x="4806220" y="2275"/>
                    <a:pt x="4810269" y="6324"/>
                  </a:cubicBezTo>
                  <a:cubicBezTo>
                    <a:pt x="4814318" y="10372"/>
                    <a:pt x="4816592" y="15864"/>
                    <a:pt x="4816592" y="21590"/>
                  </a:cubicBezTo>
                  <a:lnTo>
                    <a:pt x="4816592" y="1452132"/>
                  </a:lnTo>
                  <a:cubicBezTo>
                    <a:pt x="4816592" y="1464056"/>
                    <a:pt x="4806926" y="1473722"/>
                    <a:pt x="4795002" y="1473722"/>
                  </a:cubicBezTo>
                  <a:lnTo>
                    <a:pt x="21590" y="1473722"/>
                  </a:lnTo>
                  <a:cubicBezTo>
                    <a:pt x="15864" y="1473722"/>
                    <a:pt x="10372" y="1471447"/>
                    <a:pt x="6324" y="1467398"/>
                  </a:cubicBezTo>
                  <a:cubicBezTo>
                    <a:pt x="2275" y="1463349"/>
                    <a:pt x="0" y="1457858"/>
                    <a:pt x="0" y="1452132"/>
                  </a:cubicBezTo>
                  <a:lnTo>
                    <a:pt x="0" y="21590"/>
                  </a:lnTo>
                  <a:cubicBezTo>
                    <a:pt x="0" y="9666"/>
                    <a:pt x="9666" y="0"/>
                    <a:pt x="2159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816593" cy="151182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518902" y="718647"/>
            <a:ext cx="17250196" cy="3435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0"/>
              </a:lnSpc>
            </a:pPr>
            <a:r>
              <a:rPr lang="en-US" sz="20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OBRIGADO!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809473" y="614489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-235450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-49097" t="0" r="-49097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7809473" y="2332715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52400" y="18378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9615086" y="568962"/>
            <a:ext cx="6693599" cy="12432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220"/>
              </a:lnSpc>
            </a:pPr>
            <a:r>
              <a:rPr lang="en-US" sz="73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INTRODUÇÃO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141051" y="3535040"/>
            <a:ext cx="7165874" cy="52307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80"/>
              </a:lnSpc>
            </a:pPr>
            <a:r>
              <a:rPr lang="en-US" sz="37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ministério de louvor é bem mais que um grupo que está cantando ou tocando na igreja.</a:t>
            </a:r>
          </a:p>
          <a:p>
            <a:pPr algn="l">
              <a:lnSpc>
                <a:spcPts val="5180"/>
              </a:lnSpc>
            </a:pPr>
            <a:r>
              <a:rPr lang="en-US" sz="37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É parte essencial na adoração, responsável por conduzir a congregação na adoração por meio da música.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-834997"/>
            <a:ext cx="18288000" cy="3086100"/>
            <a:chOff x="0" y="0"/>
            <a:chExt cx="4816593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812800"/>
            </a:xfrm>
            <a:custGeom>
              <a:avLst/>
              <a:gdLst/>
              <a:ahLst/>
              <a:cxnLst/>
              <a:rect r="r" b="b" t="t" l="l"/>
              <a:pathLst>
                <a:path h="812800" w="4816592">
                  <a:moveTo>
                    <a:pt x="21590" y="0"/>
                  </a:moveTo>
                  <a:lnTo>
                    <a:pt x="4795002" y="0"/>
                  </a:lnTo>
                  <a:cubicBezTo>
                    <a:pt x="4800728" y="0"/>
                    <a:pt x="4806220" y="2275"/>
                    <a:pt x="4810269" y="6324"/>
                  </a:cubicBezTo>
                  <a:cubicBezTo>
                    <a:pt x="4814318" y="10372"/>
                    <a:pt x="4816592" y="15864"/>
                    <a:pt x="4816592" y="21590"/>
                  </a:cubicBezTo>
                  <a:lnTo>
                    <a:pt x="4816592" y="791210"/>
                  </a:lnTo>
                  <a:cubicBezTo>
                    <a:pt x="4816592" y="803134"/>
                    <a:pt x="4806926" y="812800"/>
                    <a:pt x="4795002" y="812800"/>
                  </a:cubicBezTo>
                  <a:lnTo>
                    <a:pt x="21590" y="812800"/>
                  </a:lnTo>
                  <a:cubicBezTo>
                    <a:pt x="9666" y="812800"/>
                    <a:pt x="0" y="803134"/>
                    <a:pt x="0" y="791210"/>
                  </a:cubicBezTo>
                  <a:lnTo>
                    <a:pt x="0" y="21590"/>
                  </a:lnTo>
                  <a:cubicBezTo>
                    <a:pt x="0" y="9666"/>
                    <a:pt x="9666" y="0"/>
                    <a:pt x="2159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535518" y="2780272"/>
            <a:ext cx="3086100" cy="6249428"/>
            <a:chOff x="0" y="0"/>
            <a:chExt cx="4114800" cy="8332570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1119645"/>
              <a:ext cx="4114800" cy="7212926"/>
              <a:chOff x="0" y="0"/>
              <a:chExt cx="812800" cy="1424775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812800" cy="1424775"/>
              </a:xfrm>
              <a:custGeom>
                <a:avLst/>
                <a:gdLst/>
                <a:ahLst/>
                <a:cxnLst/>
                <a:rect r="r" b="b" t="t" l="l"/>
                <a:pathLst>
                  <a:path h="1424775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9" id="9"/>
            <p:cNvGrpSpPr/>
            <p:nvPr/>
          </p:nvGrpSpPr>
          <p:grpSpPr>
            <a:xfrm rot="0">
              <a:off x="0" y="3120189"/>
              <a:ext cx="4114800" cy="5212381"/>
              <a:chOff x="0" y="0"/>
              <a:chExt cx="812800" cy="1029606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812800" cy="1029606"/>
              </a:xfrm>
              <a:custGeom>
                <a:avLst/>
                <a:gdLst/>
                <a:ahLst/>
                <a:cxnLst/>
                <a:rect r="r" b="b" t="t" l="l"/>
                <a:pathLst>
                  <a:path h="1029606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2" id="12"/>
            <p:cNvGrpSpPr/>
            <p:nvPr/>
          </p:nvGrpSpPr>
          <p:grpSpPr>
            <a:xfrm rot="0">
              <a:off x="0" y="2452808"/>
              <a:ext cx="4114800" cy="4114800"/>
              <a:chOff x="0" y="0"/>
              <a:chExt cx="812800" cy="812800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5" id="15"/>
            <p:cNvGrpSpPr/>
            <p:nvPr/>
          </p:nvGrpSpPr>
          <p:grpSpPr>
            <a:xfrm rot="0">
              <a:off x="937755" y="0"/>
              <a:ext cx="2239290" cy="2239290"/>
              <a:chOff x="0" y="0"/>
              <a:chExt cx="812800" cy="812800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7" id="17"/>
              <p:cNvSpPr txBox="true"/>
              <p:nvPr/>
            </p:nvSpPr>
            <p:spPr>
              <a:xfrm>
                <a:off x="76200" y="-28575"/>
                <a:ext cx="660400" cy="765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7000"/>
                  </a:lnSpc>
                </a:pPr>
                <a:r>
                  <a:rPr lang="en-US" b="true" sz="5000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1</a:t>
                </a:r>
              </a:p>
            </p:txBody>
          </p:sp>
        </p:grpSp>
      </p:grpSp>
      <p:sp>
        <p:nvSpPr>
          <p:cNvPr name="TextBox 18" id="18"/>
          <p:cNvSpPr txBox="true"/>
          <p:nvPr/>
        </p:nvSpPr>
        <p:spPr>
          <a:xfrm rot="0">
            <a:off x="1841487" y="546491"/>
            <a:ext cx="12144210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b="true" sz="4999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QUE É O MINISTÉRIO DE LOUVOR?</a:t>
            </a:r>
          </a:p>
        </p:txBody>
      </p:sp>
      <p:grpSp>
        <p:nvGrpSpPr>
          <p:cNvPr name="Group 19" id="19"/>
          <p:cNvGrpSpPr/>
          <p:nvPr/>
        </p:nvGrpSpPr>
        <p:grpSpPr>
          <a:xfrm rot="0">
            <a:off x="4065057" y="2780272"/>
            <a:ext cx="3086100" cy="6249428"/>
            <a:chOff x="0" y="0"/>
            <a:chExt cx="4114800" cy="8332570"/>
          </a:xfrm>
        </p:grpSpPr>
        <p:grpSp>
          <p:nvGrpSpPr>
            <p:cNvPr name="Group 20" id="20"/>
            <p:cNvGrpSpPr/>
            <p:nvPr/>
          </p:nvGrpSpPr>
          <p:grpSpPr>
            <a:xfrm rot="0">
              <a:off x="0" y="1119645"/>
              <a:ext cx="4114800" cy="7212926"/>
              <a:chOff x="0" y="0"/>
              <a:chExt cx="812800" cy="1424775"/>
            </a:xfrm>
          </p:grpSpPr>
          <p:sp>
            <p:nvSpPr>
              <p:cNvPr name="Freeform 21" id="21"/>
              <p:cNvSpPr/>
              <p:nvPr/>
            </p:nvSpPr>
            <p:spPr>
              <a:xfrm flipH="false" flipV="false" rot="0">
                <a:off x="0" y="0"/>
                <a:ext cx="812800" cy="1424775"/>
              </a:xfrm>
              <a:custGeom>
                <a:avLst/>
                <a:gdLst/>
                <a:ahLst/>
                <a:cxnLst/>
                <a:rect r="r" b="b" t="t" l="l"/>
                <a:pathLst>
                  <a:path h="1424775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name="TextBox 22" id="22"/>
              <p:cNvSpPr txBox="true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3" id="23"/>
            <p:cNvGrpSpPr/>
            <p:nvPr/>
          </p:nvGrpSpPr>
          <p:grpSpPr>
            <a:xfrm rot="0">
              <a:off x="0" y="3120189"/>
              <a:ext cx="4114800" cy="5212381"/>
              <a:chOff x="0" y="0"/>
              <a:chExt cx="812800" cy="1029606"/>
            </a:xfrm>
          </p:grpSpPr>
          <p:sp>
            <p:nvSpPr>
              <p:cNvPr name="Freeform 24" id="24"/>
              <p:cNvSpPr/>
              <p:nvPr/>
            </p:nvSpPr>
            <p:spPr>
              <a:xfrm flipH="false" flipV="false" rot="0">
                <a:off x="0" y="0"/>
                <a:ext cx="812800" cy="1029606"/>
              </a:xfrm>
              <a:custGeom>
                <a:avLst/>
                <a:gdLst/>
                <a:ahLst/>
                <a:cxnLst/>
                <a:rect r="r" b="b" t="t" l="l"/>
                <a:pathLst>
                  <a:path h="1029606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25" id="25"/>
              <p:cNvSpPr txBox="true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6" id="26"/>
            <p:cNvGrpSpPr/>
            <p:nvPr/>
          </p:nvGrpSpPr>
          <p:grpSpPr>
            <a:xfrm rot="0">
              <a:off x="0" y="2452808"/>
              <a:ext cx="4114800" cy="4114800"/>
              <a:chOff x="0" y="0"/>
              <a:chExt cx="812800" cy="812800"/>
            </a:xfrm>
          </p:grpSpPr>
          <p:sp>
            <p:nvSpPr>
              <p:cNvPr name="Freeform 27" id="27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28" id="28"/>
              <p:cNvSpPr txBox="true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9" id="29"/>
            <p:cNvGrpSpPr/>
            <p:nvPr/>
          </p:nvGrpSpPr>
          <p:grpSpPr>
            <a:xfrm rot="0">
              <a:off x="937755" y="0"/>
              <a:ext cx="2239290" cy="2239290"/>
              <a:chOff x="0" y="0"/>
              <a:chExt cx="812800" cy="812800"/>
            </a:xfrm>
          </p:grpSpPr>
          <p:sp>
            <p:nvSpPr>
              <p:cNvPr name="Freeform 30" id="30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31" id="31"/>
              <p:cNvSpPr txBox="true"/>
              <p:nvPr/>
            </p:nvSpPr>
            <p:spPr>
              <a:xfrm>
                <a:off x="76200" y="-28575"/>
                <a:ext cx="660400" cy="765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7000"/>
                  </a:lnSpc>
                </a:pPr>
                <a:r>
                  <a:rPr lang="en-US" b="true" sz="5000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2</a:t>
                </a:r>
              </a:p>
            </p:txBody>
          </p:sp>
        </p:grpSp>
      </p:grpSp>
      <p:grpSp>
        <p:nvGrpSpPr>
          <p:cNvPr name="Group 32" id="32"/>
          <p:cNvGrpSpPr/>
          <p:nvPr/>
        </p:nvGrpSpPr>
        <p:grpSpPr>
          <a:xfrm rot="0">
            <a:off x="7598832" y="2780272"/>
            <a:ext cx="3086100" cy="6249428"/>
            <a:chOff x="0" y="0"/>
            <a:chExt cx="4114800" cy="8332570"/>
          </a:xfrm>
        </p:grpSpPr>
        <p:grpSp>
          <p:nvGrpSpPr>
            <p:cNvPr name="Group 33" id="33"/>
            <p:cNvGrpSpPr/>
            <p:nvPr/>
          </p:nvGrpSpPr>
          <p:grpSpPr>
            <a:xfrm rot="0">
              <a:off x="0" y="1119645"/>
              <a:ext cx="4114800" cy="7212926"/>
              <a:chOff x="0" y="0"/>
              <a:chExt cx="812800" cy="1424775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812800" cy="1424775"/>
              </a:xfrm>
              <a:custGeom>
                <a:avLst/>
                <a:gdLst/>
                <a:ahLst/>
                <a:cxnLst/>
                <a:rect r="r" b="b" t="t" l="l"/>
                <a:pathLst>
                  <a:path h="1424775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name="TextBox 35" id="35"/>
              <p:cNvSpPr txBox="true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6" id="36"/>
            <p:cNvGrpSpPr/>
            <p:nvPr/>
          </p:nvGrpSpPr>
          <p:grpSpPr>
            <a:xfrm rot="0">
              <a:off x="0" y="3120189"/>
              <a:ext cx="4114800" cy="5212381"/>
              <a:chOff x="0" y="0"/>
              <a:chExt cx="812800" cy="102960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812800" cy="1029606"/>
              </a:xfrm>
              <a:custGeom>
                <a:avLst/>
                <a:gdLst/>
                <a:ahLst/>
                <a:cxnLst/>
                <a:rect r="r" b="b" t="t" l="l"/>
                <a:pathLst>
                  <a:path h="1029606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38" id="38"/>
              <p:cNvSpPr txBox="true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9" id="39"/>
            <p:cNvGrpSpPr/>
            <p:nvPr/>
          </p:nvGrpSpPr>
          <p:grpSpPr>
            <a:xfrm rot="0">
              <a:off x="0" y="2452808"/>
              <a:ext cx="4114800" cy="4114800"/>
              <a:chOff x="0" y="0"/>
              <a:chExt cx="812800" cy="812800"/>
            </a:xfrm>
          </p:grpSpPr>
          <p:sp>
            <p:nvSpPr>
              <p:cNvPr name="Freeform 40" id="40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41" id="41"/>
              <p:cNvSpPr txBox="true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42" id="42"/>
            <p:cNvGrpSpPr/>
            <p:nvPr/>
          </p:nvGrpSpPr>
          <p:grpSpPr>
            <a:xfrm rot="0">
              <a:off x="937755" y="0"/>
              <a:ext cx="2239290" cy="2239290"/>
              <a:chOff x="0" y="0"/>
              <a:chExt cx="812800" cy="812800"/>
            </a:xfrm>
          </p:grpSpPr>
          <p:sp>
            <p:nvSpPr>
              <p:cNvPr name="Freeform 43" id="43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44" id="44"/>
              <p:cNvSpPr txBox="true"/>
              <p:nvPr/>
            </p:nvSpPr>
            <p:spPr>
              <a:xfrm>
                <a:off x="76200" y="-28575"/>
                <a:ext cx="660400" cy="765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7000"/>
                  </a:lnSpc>
                </a:pPr>
                <a:r>
                  <a:rPr lang="en-US" b="true" sz="5000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3</a:t>
                </a:r>
              </a:p>
            </p:txBody>
          </p:sp>
        </p:grpSp>
      </p:grpSp>
      <p:grpSp>
        <p:nvGrpSpPr>
          <p:cNvPr name="Group 45" id="45"/>
          <p:cNvGrpSpPr/>
          <p:nvPr/>
        </p:nvGrpSpPr>
        <p:grpSpPr>
          <a:xfrm rot="0">
            <a:off x="11132607" y="2780272"/>
            <a:ext cx="3086100" cy="6249428"/>
            <a:chOff x="0" y="0"/>
            <a:chExt cx="4114800" cy="8332570"/>
          </a:xfrm>
        </p:grpSpPr>
        <p:grpSp>
          <p:nvGrpSpPr>
            <p:cNvPr name="Group 46" id="46"/>
            <p:cNvGrpSpPr/>
            <p:nvPr/>
          </p:nvGrpSpPr>
          <p:grpSpPr>
            <a:xfrm rot="0">
              <a:off x="0" y="1119645"/>
              <a:ext cx="4114800" cy="7212926"/>
              <a:chOff x="0" y="0"/>
              <a:chExt cx="812800" cy="1424775"/>
            </a:xfrm>
          </p:grpSpPr>
          <p:sp>
            <p:nvSpPr>
              <p:cNvPr name="Freeform 47" id="47"/>
              <p:cNvSpPr/>
              <p:nvPr/>
            </p:nvSpPr>
            <p:spPr>
              <a:xfrm flipH="false" flipV="false" rot="0">
                <a:off x="0" y="0"/>
                <a:ext cx="812800" cy="1424775"/>
              </a:xfrm>
              <a:custGeom>
                <a:avLst/>
                <a:gdLst/>
                <a:ahLst/>
                <a:cxnLst/>
                <a:rect r="r" b="b" t="t" l="l"/>
                <a:pathLst>
                  <a:path h="1424775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name="TextBox 48" id="48"/>
              <p:cNvSpPr txBox="true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49" id="49"/>
            <p:cNvGrpSpPr/>
            <p:nvPr/>
          </p:nvGrpSpPr>
          <p:grpSpPr>
            <a:xfrm rot="0">
              <a:off x="0" y="3120189"/>
              <a:ext cx="4114800" cy="5212381"/>
              <a:chOff x="0" y="0"/>
              <a:chExt cx="812800" cy="1029606"/>
            </a:xfrm>
          </p:grpSpPr>
          <p:sp>
            <p:nvSpPr>
              <p:cNvPr name="Freeform 50" id="50"/>
              <p:cNvSpPr/>
              <p:nvPr/>
            </p:nvSpPr>
            <p:spPr>
              <a:xfrm flipH="false" flipV="false" rot="0">
                <a:off x="0" y="0"/>
                <a:ext cx="812800" cy="1029606"/>
              </a:xfrm>
              <a:custGeom>
                <a:avLst/>
                <a:gdLst/>
                <a:ahLst/>
                <a:cxnLst/>
                <a:rect r="r" b="b" t="t" l="l"/>
                <a:pathLst>
                  <a:path h="1029606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1" id="51"/>
              <p:cNvSpPr txBox="true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52" id="52"/>
            <p:cNvGrpSpPr/>
            <p:nvPr/>
          </p:nvGrpSpPr>
          <p:grpSpPr>
            <a:xfrm rot="0">
              <a:off x="0" y="2452808"/>
              <a:ext cx="4114800" cy="4114800"/>
              <a:chOff x="0" y="0"/>
              <a:chExt cx="812800" cy="812800"/>
            </a:xfrm>
          </p:grpSpPr>
          <p:sp>
            <p:nvSpPr>
              <p:cNvPr name="Freeform 53" id="53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4" id="54"/>
              <p:cNvSpPr txBox="true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55" id="55"/>
            <p:cNvGrpSpPr/>
            <p:nvPr/>
          </p:nvGrpSpPr>
          <p:grpSpPr>
            <a:xfrm rot="0">
              <a:off x="937755" y="0"/>
              <a:ext cx="2239290" cy="2239290"/>
              <a:chOff x="0" y="0"/>
              <a:chExt cx="812800" cy="812800"/>
            </a:xfrm>
          </p:grpSpPr>
          <p:sp>
            <p:nvSpPr>
              <p:cNvPr name="Freeform 56" id="56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7" id="57"/>
              <p:cNvSpPr txBox="true"/>
              <p:nvPr/>
            </p:nvSpPr>
            <p:spPr>
              <a:xfrm>
                <a:off x="76200" y="-28575"/>
                <a:ext cx="660400" cy="765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7000"/>
                  </a:lnSpc>
                </a:pPr>
                <a:r>
                  <a:rPr lang="en-US" b="true" sz="5000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4</a:t>
                </a:r>
              </a:p>
            </p:txBody>
          </p:sp>
        </p:grpSp>
      </p:grpSp>
      <p:grpSp>
        <p:nvGrpSpPr>
          <p:cNvPr name="Group 58" id="58"/>
          <p:cNvGrpSpPr/>
          <p:nvPr/>
        </p:nvGrpSpPr>
        <p:grpSpPr>
          <a:xfrm rot="0">
            <a:off x="14666382" y="2780272"/>
            <a:ext cx="3086100" cy="6249428"/>
            <a:chOff x="0" y="0"/>
            <a:chExt cx="4114800" cy="8332570"/>
          </a:xfrm>
        </p:grpSpPr>
        <p:grpSp>
          <p:nvGrpSpPr>
            <p:cNvPr name="Group 59" id="59"/>
            <p:cNvGrpSpPr/>
            <p:nvPr/>
          </p:nvGrpSpPr>
          <p:grpSpPr>
            <a:xfrm rot="0">
              <a:off x="0" y="1119645"/>
              <a:ext cx="4114800" cy="7212926"/>
              <a:chOff x="0" y="0"/>
              <a:chExt cx="812800" cy="1424775"/>
            </a:xfrm>
          </p:grpSpPr>
          <p:sp>
            <p:nvSpPr>
              <p:cNvPr name="Freeform 60" id="60"/>
              <p:cNvSpPr/>
              <p:nvPr/>
            </p:nvSpPr>
            <p:spPr>
              <a:xfrm flipH="false" flipV="false" rot="0">
                <a:off x="0" y="0"/>
                <a:ext cx="812800" cy="1424775"/>
              </a:xfrm>
              <a:custGeom>
                <a:avLst/>
                <a:gdLst/>
                <a:ahLst/>
                <a:cxnLst/>
                <a:rect r="r" b="b" t="t" l="l"/>
                <a:pathLst>
                  <a:path h="1424775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name="TextBox 61" id="61"/>
              <p:cNvSpPr txBox="true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62" id="62"/>
            <p:cNvGrpSpPr/>
            <p:nvPr/>
          </p:nvGrpSpPr>
          <p:grpSpPr>
            <a:xfrm rot="0">
              <a:off x="0" y="3120189"/>
              <a:ext cx="4114800" cy="5212381"/>
              <a:chOff x="0" y="0"/>
              <a:chExt cx="812800" cy="1029606"/>
            </a:xfrm>
          </p:grpSpPr>
          <p:sp>
            <p:nvSpPr>
              <p:cNvPr name="Freeform 63" id="63"/>
              <p:cNvSpPr/>
              <p:nvPr/>
            </p:nvSpPr>
            <p:spPr>
              <a:xfrm flipH="false" flipV="false" rot="0">
                <a:off x="0" y="0"/>
                <a:ext cx="812800" cy="1029606"/>
              </a:xfrm>
              <a:custGeom>
                <a:avLst/>
                <a:gdLst/>
                <a:ahLst/>
                <a:cxnLst/>
                <a:rect r="r" b="b" t="t" l="l"/>
                <a:pathLst>
                  <a:path h="1029606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64" id="64"/>
              <p:cNvSpPr txBox="true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65" id="65"/>
            <p:cNvGrpSpPr/>
            <p:nvPr/>
          </p:nvGrpSpPr>
          <p:grpSpPr>
            <a:xfrm rot="0">
              <a:off x="0" y="2452808"/>
              <a:ext cx="4114800" cy="4114800"/>
              <a:chOff x="0" y="0"/>
              <a:chExt cx="812800" cy="812800"/>
            </a:xfrm>
          </p:grpSpPr>
          <p:sp>
            <p:nvSpPr>
              <p:cNvPr name="Freeform 66" id="66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67" id="67"/>
              <p:cNvSpPr txBox="true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68" id="68"/>
            <p:cNvGrpSpPr/>
            <p:nvPr/>
          </p:nvGrpSpPr>
          <p:grpSpPr>
            <a:xfrm rot="0">
              <a:off x="937755" y="0"/>
              <a:ext cx="2239290" cy="2239290"/>
              <a:chOff x="0" y="0"/>
              <a:chExt cx="812800" cy="812800"/>
            </a:xfrm>
          </p:grpSpPr>
          <p:sp>
            <p:nvSpPr>
              <p:cNvPr name="Freeform 69" id="69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70" id="70"/>
              <p:cNvSpPr txBox="true"/>
              <p:nvPr/>
            </p:nvSpPr>
            <p:spPr>
              <a:xfrm>
                <a:off x="76200" y="-28575"/>
                <a:ext cx="660400" cy="765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7000"/>
                  </a:lnSpc>
                </a:pPr>
                <a:r>
                  <a:rPr lang="en-US" b="true" sz="5000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5</a:t>
                </a:r>
              </a:p>
            </p:txBody>
          </p:sp>
        </p:grpSp>
      </p:grpSp>
      <p:sp>
        <p:nvSpPr>
          <p:cNvPr name="TextBox 71" id="71"/>
          <p:cNvSpPr txBox="true"/>
          <p:nvPr/>
        </p:nvSpPr>
        <p:spPr>
          <a:xfrm rot="0">
            <a:off x="941533" y="4986148"/>
            <a:ext cx="2274070" cy="5143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Adoração</a:t>
            </a:r>
          </a:p>
        </p:txBody>
      </p:sp>
      <p:sp>
        <p:nvSpPr>
          <p:cNvPr name="TextBox 72" id="72"/>
          <p:cNvSpPr txBox="true"/>
          <p:nvPr/>
        </p:nvSpPr>
        <p:spPr>
          <a:xfrm rot="0">
            <a:off x="941533" y="5695436"/>
            <a:ext cx="2274070" cy="15810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Adora a Deus com reverência</a:t>
            </a:r>
          </a:p>
        </p:txBody>
      </p:sp>
      <p:sp>
        <p:nvSpPr>
          <p:cNvPr name="TextBox 73" id="73"/>
          <p:cNvSpPr txBox="true"/>
          <p:nvPr/>
        </p:nvSpPr>
        <p:spPr>
          <a:xfrm rot="0">
            <a:off x="4471072" y="4986148"/>
            <a:ext cx="2274070" cy="5143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Educação</a:t>
            </a:r>
          </a:p>
        </p:txBody>
      </p:sp>
      <p:sp>
        <p:nvSpPr>
          <p:cNvPr name="TextBox 74" id="74"/>
          <p:cNvSpPr txBox="true"/>
          <p:nvPr/>
        </p:nvSpPr>
        <p:spPr>
          <a:xfrm rot="0">
            <a:off x="4471072" y="5695436"/>
            <a:ext cx="2274070" cy="2114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Educa para o fortalecimento da fé</a:t>
            </a:r>
          </a:p>
        </p:txBody>
      </p:sp>
      <p:sp>
        <p:nvSpPr>
          <p:cNvPr name="TextBox 75" id="75"/>
          <p:cNvSpPr txBox="true"/>
          <p:nvPr/>
        </p:nvSpPr>
        <p:spPr>
          <a:xfrm rot="0">
            <a:off x="8006965" y="4986148"/>
            <a:ext cx="2274070" cy="5143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Santifica</a:t>
            </a:r>
          </a:p>
        </p:txBody>
      </p:sp>
      <p:sp>
        <p:nvSpPr>
          <p:cNvPr name="TextBox 76" id="76"/>
          <p:cNvSpPr txBox="true"/>
          <p:nvPr/>
        </p:nvSpPr>
        <p:spPr>
          <a:xfrm rot="0">
            <a:off x="8006965" y="5695436"/>
            <a:ext cx="2274070" cy="26477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Eleva a mente a presença Santa de Deus</a:t>
            </a:r>
          </a:p>
        </p:txBody>
      </p:sp>
      <p:sp>
        <p:nvSpPr>
          <p:cNvPr name="TextBox 77" id="77"/>
          <p:cNvSpPr txBox="true"/>
          <p:nvPr/>
        </p:nvSpPr>
        <p:spPr>
          <a:xfrm rot="0">
            <a:off x="11372737" y="4986148"/>
            <a:ext cx="2612960" cy="5143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Testemunha</a:t>
            </a:r>
          </a:p>
        </p:txBody>
      </p:sp>
      <p:sp>
        <p:nvSpPr>
          <p:cNvPr name="TextBox 78" id="78"/>
          <p:cNvSpPr txBox="true"/>
          <p:nvPr/>
        </p:nvSpPr>
        <p:spPr>
          <a:xfrm rot="0">
            <a:off x="11542182" y="5695436"/>
            <a:ext cx="2274070" cy="15810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Testemunha do evangelho</a:t>
            </a:r>
          </a:p>
        </p:txBody>
      </p:sp>
      <p:sp>
        <p:nvSpPr>
          <p:cNvPr name="TextBox 79" id="79"/>
          <p:cNvSpPr txBox="true"/>
          <p:nvPr/>
        </p:nvSpPr>
        <p:spPr>
          <a:xfrm rot="0">
            <a:off x="15075957" y="4986148"/>
            <a:ext cx="2274070" cy="5143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Unidade</a:t>
            </a:r>
          </a:p>
        </p:txBody>
      </p:sp>
      <p:sp>
        <p:nvSpPr>
          <p:cNvPr name="TextBox 80" id="80"/>
          <p:cNvSpPr txBox="true"/>
          <p:nvPr/>
        </p:nvSpPr>
        <p:spPr>
          <a:xfrm rot="0">
            <a:off x="15075957" y="5695436"/>
            <a:ext cx="2274070" cy="2114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Unifica a igreja em espiritualidade</a:t>
            </a:r>
          </a:p>
        </p:txBody>
      </p:sp>
      <p:sp>
        <p:nvSpPr>
          <p:cNvPr name="Freeform 81" id="81"/>
          <p:cNvSpPr/>
          <p:nvPr/>
        </p:nvSpPr>
        <p:spPr>
          <a:xfrm flipH="false" flipV="false" rot="0">
            <a:off x="14990232" y="329863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65060" y="1604883"/>
            <a:ext cx="13957880" cy="707723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8288" y="0"/>
                  </a:moveTo>
                  <a:lnTo>
                    <a:pt x="4246438" y="0"/>
                  </a:lnTo>
                  <a:cubicBezTo>
                    <a:pt x="4262061" y="0"/>
                    <a:pt x="4274726" y="12665"/>
                    <a:pt x="4274726" y="28288"/>
                  </a:cubicBezTo>
                  <a:lnTo>
                    <a:pt x="4274726" y="2139179"/>
                  </a:lnTo>
                  <a:cubicBezTo>
                    <a:pt x="4274726" y="2146681"/>
                    <a:pt x="4271745" y="2153876"/>
                    <a:pt x="4266441" y="2159181"/>
                  </a:cubicBezTo>
                  <a:cubicBezTo>
                    <a:pt x="4261136" y="2164486"/>
                    <a:pt x="4253940" y="2167467"/>
                    <a:pt x="4246438" y="2167467"/>
                  </a:cubicBezTo>
                  <a:lnTo>
                    <a:pt x="28288" y="2167467"/>
                  </a:lnTo>
                  <a:cubicBezTo>
                    <a:pt x="20785" y="2167467"/>
                    <a:pt x="13590" y="2164486"/>
                    <a:pt x="8285" y="2159181"/>
                  </a:cubicBezTo>
                  <a:cubicBezTo>
                    <a:pt x="2980" y="2153876"/>
                    <a:pt x="0" y="2146681"/>
                    <a:pt x="0" y="2139179"/>
                  </a:cubicBezTo>
                  <a:lnTo>
                    <a:pt x="0" y="28288"/>
                  </a:lnTo>
                  <a:cubicBezTo>
                    <a:pt x="0" y="20785"/>
                    <a:pt x="2980" y="13590"/>
                    <a:pt x="8285" y="8285"/>
                  </a:cubicBezTo>
                  <a:cubicBezTo>
                    <a:pt x="13590" y="2980"/>
                    <a:pt x="20785" y="0"/>
                    <a:pt x="28288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5329573" y="8105935"/>
            <a:ext cx="1586733" cy="1152365"/>
          </a:xfrm>
          <a:custGeom>
            <a:avLst/>
            <a:gdLst/>
            <a:ahLst/>
            <a:cxnLst/>
            <a:rect r="r" b="b" t="t" l="l"/>
            <a:pathLst>
              <a:path h="1152365" w="1586733">
                <a:moveTo>
                  <a:pt x="0" y="0"/>
                </a:moveTo>
                <a:lnTo>
                  <a:pt x="1586734" y="0"/>
                </a:lnTo>
                <a:lnTo>
                  <a:pt x="1586734" y="1152365"/>
                </a:lnTo>
                <a:lnTo>
                  <a:pt x="0" y="11523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1371693" y="1028700"/>
            <a:ext cx="1586733" cy="1152365"/>
          </a:xfrm>
          <a:custGeom>
            <a:avLst/>
            <a:gdLst/>
            <a:ahLst/>
            <a:cxnLst/>
            <a:rect r="r" b="b" t="t" l="l"/>
            <a:pathLst>
              <a:path h="1152365" w="1586733">
                <a:moveTo>
                  <a:pt x="1586734" y="0"/>
                </a:moveTo>
                <a:lnTo>
                  <a:pt x="0" y="0"/>
                </a:lnTo>
                <a:lnTo>
                  <a:pt x="0" y="1152365"/>
                </a:lnTo>
                <a:lnTo>
                  <a:pt x="1586734" y="1152365"/>
                </a:lnTo>
                <a:lnTo>
                  <a:pt x="1586734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2165060" y="8039306"/>
            <a:ext cx="11034633" cy="1285622"/>
            <a:chOff x="0" y="0"/>
            <a:chExt cx="2906241" cy="3386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0" y="6205758"/>
            <a:ext cx="4081242" cy="4081242"/>
            <a:chOff x="0" y="0"/>
            <a:chExt cx="812800" cy="8128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4"/>
              <a:stretch>
                <a:fillRect l="-16666" t="0" r="-16666" b="0"/>
              </a:stretch>
            </a:blipFill>
          </p:spPr>
        </p:sp>
      </p:grpSp>
      <p:sp>
        <p:nvSpPr>
          <p:cNvPr name="TextBox 12" id="12"/>
          <p:cNvSpPr txBox="true"/>
          <p:nvPr/>
        </p:nvSpPr>
        <p:spPr>
          <a:xfrm rot="0">
            <a:off x="2996527" y="3622028"/>
            <a:ext cx="12294947" cy="2966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06"/>
              </a:lnSpc>
            </a:pPr>
            <a:r>
              <a:rPr lang="en-US" sz="3361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</a:t>
            </a:r>
            <a:r>
              <a:rPr lang="en-US" sz="3361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canto É um dos meios mais eficazes para impressionar o coração com as verdades espirituais. ... [Através dela] as tentações perdem o seu poder, a vida assume novo sentido e propósito, e o ânimo e a alegria se comunicam a outras pessoas! (Educação, p. 167).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132581" y="8207454"/>
            <a:ext cx="13290092" cy="8540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ELLEN G. WHITE</a:t>
            </a:r>
          </a:p>
        </p:txBody>
      </p:sp>
      <p:sp>
        <p:nvSpPr>
          <p:cNvPr name="Freeform 14" id="14"/>
          <p:cNvSpPr/>
          <p:nvPr/>
        </p:nvSpPr>
        <p:spPr>
          <a:xfrm flipH="false" flipV="false" rot="0">
            <a:off x="15192047" y="96027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76160" y="1696131"/>
            <a:ext cx="15916021" cy="807009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4808" y="0"/>
                  </a:moveTo>
                  <a:lnTo>
                    <a:pt x="4249918" y="0"/>
                  </a:lnTo>
                  <a:cubicBezTo>
                    <a:pt x="4256498" y="0"/>
                    <a:pt x="4262808" y="2614"/>
                    <a:pt x="4267460" y="7266"/>
                  </a:cubicBezTo>
                  <a:cubicBezTo>
                    <a:pt x="4272112" y="11918"/>
                    <a:pt x="4274726" y="18228"/>
                    <a:pt x="4274726" y="24808"/>
                  </a:cubicBezTo>
                  <a:lnTo>
                    <a:pt x="4274726" y="2142659"/>
                  </a:lnTo>
                  <a:cubicBezTo>
                    <a:pt x="4274726" y="2149239"/>
                    <a:pt x="4272112" y="2155548"/>
                    <a:pt x="4267460" y="2160201"/>
                  </a:cubicBezTo>
                  <a:cubicBezTo>
                    <a:pt x="4262808" y="2164853"/>
                    <a:pt x="4256498" y="2167467"/>
                    <a:pt x="4249918" y="2167467"/>
                  </a:cubicBezTo>
                  <a:lnTo>
                    <a:pt x="24808" y="2167467"/>
                  </a:lnTo>
                  <a:cubicBezTo>
                    <a:pt x="18228" y="2167467"/>
                    <a:pt x="11918" y="2164853"/>
                    <a:pt x="7266" y="2160201"/>
                  </a:cubicBezTo>
                  <a:cubicBezTo>
                    <a:pt x="2614" y="2155548"/>
                    <a:pt x="0" y="2149239"/>
                    <a:pt x="0" y="2142659"/>
                  </a:cubicBezTo>
                  <a:lnTo>
                    <a:pt x="0" y="24808"/>
                  </a:lnTo>
                  <a:cubicBezTo>
                    <a:pt x="0" y="18228"/>
                    <a:pt x="2614" y="11918"/>
                    <a:pt x="7266" y="7266"/>
                  </a:cubicBezTo>
                  <a:cubicBezTo>
                    <a:pt x="11918" y="2614"/>
                    <a:pt x="18228" y="0"/>
                    <a:pt x="24808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069556" y="8863467"/>
            <a:ext cx="1809335" cy="1314030"/>
          </a:xfrm>
          <a:custGeom>
            <a:avLst/>
            <a:gdLst/>
            <a:ahLst/>
            <a:cxnLst/>
            <a:rect r="r" b="b" t="t" l="l"/>
            <a:pathLst>
              <a:path h="1314030" w="1809335">
                <a:moveTo>
                  <a:pt x="0" y="0"/>
                </a:moveTo>
                <a:lnTo>
                  <a:pt x="1809335" y="0"/>
                </a:lnTo>
                <a:lnTo>
                  <a:pt x="1809335" y="1314029"/>
                </a:lnTo>
                <a:lnTo>
                  <a:pt x="0" y="131402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409109" y="1342258"/>
            <a:ext cx="1809335" cy="1314030"/>
          </a:xfrm>
          <a:custGeom>
            <a:avLst/>
            <a:gdLst/>
            <a:ahLst/>
            <a:cxnLst/>
            <a:rect r="r" b="b" t="t" l="l"/>
            <a:pathLst>
              <a:path h="1314030" w="1809335">
                <a:moveTo>
                  <a:pt x="1809335" y="0"/>
                </a:moveTo>
                <a:lnTo>
                  <a:pt x="0" y="0"/>
                </a:lnTo>
                <a:lnTo>
                  <a:pt x="0" y="1314030"/>
                </a:lnTo>
                <a:lnTo>
                  <a:pt x="1809335" y="1314030"/>
                </a:lnTo>
                <a:lnTo>
                  <a:pt x="180933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2208614" y="3735715"/>
            <a:ext cx="13870771" cy="39147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8"/>
              </a:lnSpc>
            </a:pPr>
            <a:r>
              <a:rPr lang="en-US" sz="4498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Habite, ricamente, em vós a palavra de Cristo; instruí-vos e aconselhai-vos mutuamente em toda a sabedoria, louvando a Deus, com salmos, e hinos, e cânticos espirituais, com gratidão, em vosso coração.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689929" y="168147"/>
            <a:ext cx="8621219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FUNDAMENTAÇÃO BÍBLICA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5759487" y="9001378"/>
            <a:ext cx="6769025" cy="1285622"/>
            <a:chOff x="0" y="0"/>
            <a:chExt cx="1782789" cy="3386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782788" cy="338600"/>
            </a:xfrm>
            <a:custGeom>
              <a:avLst/>
              <a:gdLst/>
              <a:ahLst/>
              <a:cxnLst/>
              <a:rect r="r" b="b" t="t" l="l"/>
              <a:pathLst>
                <a:path h="338600" w="1782788">
                  <a:moveTo>
                    <a:pt x="58330" y="0"/>
                  </a:moveTo>
                  <a:lnTo>
                    <a:pt x="1724458" y="0"/>
                  </a:lnTo>
                  <a:cubicBezTo>
                    <a:pt x="1739928" y="0"/>
                    <a:pt x="1754765" y="6145"/>
                    <a:pt x="1765704" y="17084"/>
                  </a:cubicBezTo>
                  <a:cubicBezTo>
                    <a:pt x="1776643" y="28024"/>
                    <a:pt x="1782788" y="42860"/>
                    <a:pt x="1782788" y="58330"/>
                  </a:cubicBezTo>
                  <a:lnTo>
                    <a:pt x="1782788" y="280270"/>
                  </a:lnTo>
                  <a:cubicBezTo>
                    <a:pt x="1782788" y="312485"/>
                    <a:pt x="1756673" y="338600"/>
                    <a:pt x="1724458" y="338600"/>
                  </a:cubicBezTo>
                  <a:lnTo>
                    <a:pt x="58330" y="338600"/>
                  </a:lnTo>
                  <a:cubicBezTo>
                    <a:pt x="26115" y="338600"/>
                    <a:pt x="0" y="312485"/>
                    <a:pt x="0" y="280270"/>
                  </a:cubicBezTo>
                  <a:lnTo>
                    <a:pt x="0" y="58330"/>
                  </a:lnTo>
                  <a:cubicBezTo>
                    <a:pt x="0" y="26115"/>
                    <a:pt x="26115" y="0"/>
                    <a:pt x="5833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1782789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5" id="15"/>
          <p:cNvSpPr txBox="true"/>
          <p:nvPr/>
        </p:nvSpPr>
        <p:spPr>
          <a:xfrm rot="0">
            <a:off x="7111160" y="9160001"/>
            <a:ext cx="4046021" cy="8635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Cl 3:16 - ARA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15197055" y="157253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56056" y="0"/>
            <a:ext cx="10000056" cy="11469547"/>
            <a:chOff x="0" y="0"/>
            <a:chExt cx="2633760" cy="302078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633760" cy="3020786"/>
            </a:xfrm>
            <a:custGeom>
              <a:avLst/>
              <a:gdLst/>
              <a:ahLst/>
              <a:cxnLst/>
              <a:rect r="r" b="b" t="t" l="l"/>
              <a:pathLst>
                <a:path h="3020786" w="2633760">
                  <a:moveTo>
                    <a:pt x="39484" y="0"/>
                  </a:moveTo>
                  <a:lnTo>
                    <a:pt x="2594276" y="0"/>
                  </a:lnTo>
                  <a:cubicBezTo>
                    <a:pt x="2616082" y="0"/>
                    <a:pt x="2633760" y="17677"/>
                    <a:pt x="2633760" y="39484"/>
                  </a:cubicBezTo>
                  <a:lnTo>
                    <a:pt x="2633760" y="2981302"/>
                  </a:lnTo>
                  <a:cubicBezTo>
                    <a:pt x="2633760" y="3003109"/>
                    <a:pt x="2616082" y="3020786"/>
                    <a:pt x="2594276" y="3020786"/>
                  </a:cubicBezTo>
                  <a:lnTo>
                    <a:pt x="39484" y="3020786"/>
                  </a:lnTo>
                  <a:cubicBezTo>
                    <a:pt x="17677" y="3020786"/>
                    <a:pt x="0" y="3003109"/>
                    <a:pt x="0" y="2981302"/>
                  </a:cubicBezTo>
                  <a:lnTo>
                    <a:pt x="0" y="39484"/>
                  </a:lnTo>
                  <a:cubicBezTo>
                    <a:pt x="0" y="17677"/>
                    <a:pt x="17677" y="0"/>
                    <a:pt x="39484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633760" cy="305888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7189917" y="1619973"/>
            <a:ext cx="3908166" cy="3908166"/>
            <a:chOff x="0" y="0"/>
            <a:chExt cx="812800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5562" y="0"/>
                  </a:moveTo>
                  <a:lnTo>
                    <a:pt x="767238" y="0"/>
                  </a:lnTo>
                  <a:cubicBezTo>
                    <a:pt x="792401" y="0"/>
                    <a:pt x="812800" y="20399"/>
                    <a:pt x="812800" y="45562"/>
                  </a:cubicBezTo>
                  <a:lnTo>
                    <a:pt x="812800" y="767238"/>
                  </a:lnTo>
                  <a:cubicBezTo>
                    <a:pt x="812800" y="792401"/>
                    <a:pt x="792401" y="812800"/>
                    <a:pt x="767238" y="812800"/>
                  </a:cubicBezTo>
                  <a:lnTo>
                    <a:pt x="45562" y="812800"/>
                  </a:lnTo>
                  <a:cubicBezTo>
                    <a:pt x="20399" y="812800"/>
                    <a:pt x="0" y="792401"/>
                    <a:pt x="0" y="767238"/>
                  </a:cubicBezTo>
                  <a:lnTo>
                    <a:pt x="0" y="45562"/>
                  </a:lnTo>
                  <a:cubicBezTo>
                    <a:pt x="0" y="20399"/>
                    <a:pt x="20399" y="0"/>
                    <a:pt x="45562" y="0"/>
                  </a:cubicBezTo>
                  <a:close/>
                </a:path>
              </a:pathLst>
            </a:custGeom>
            <a:blipFill>
              <a:blip r:embed="rId2"/>
              <a:stretch>
                <a:fillRect l="-25046" t="0" r="-25046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7189917" y="5941408"/>
            <a:ext cx="3908166" cy="3908166"/>
            <a:chOff x="0" y="0"/>
            <a:chExt cx="812800" cy="8128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5562" y="0"/>
                  </a:moveTo>
                  <a:lnTo>
                    <a:pt x="767238" y="0"/>
                  </a:lnTo>
                  <a:cubicBezTo>
                    <a:pt x="792401" y="0"/>
                    <a:pt x="812800" y="20399"/>
                    <a:pt x="812800" y="45562"/>
                  </a:cubicBezTo>
                  <a:lnTo>
                    <a:pt x="812800" y="767238"/>
                  </a:lnTo>
                  <a:cubicBezTo>
                    <a:pt x="812800" y="792401"/>
                    <a:pt x="792401" y="812800"/>
                    <a:pt x="767238" y="812800"/>
                  </a:cubicBezTo>
                  <a:lnTo>
                    <a:pt x="45562" y="812800"/>
                  </a:lnTo>
                  <a:cubicBezTo>
                    <a:pt x="20399" y="812800"/>
                    <a:pt x="0" y="792401"/>
                    <a:pt x="0" y="767238"/>
                  </a:cubicBezTo>
                  <a:lnTo>
                    <a:pt x="0" y="45562"/>
                  </a:lnTo>
                  <a:cubicBezTo>
                    <a:pt x="0" y="20399"/>
                    <a:pt x="20399" y="0"/>
                    <a:pt x="45562" y="0"/>
                  </a:cubicBezTo>
                  <a:close/>
                </a:path>
              </a:pathLst>
            </a:custGeom>
            <a:blipFill>
              <a:blip r:embed="rId3"/>
              <a:stretch>
                <a:fillRect l="-25329" t="0" r="-25329" b="0"/>
              </a:stretch>
            </a:blipFill>
          </p:spPr>
        </p:sp>
      </p:grpSp>
      <p:grpSp>
        <p:nvGrpSpPr>
          <p:cNvPr name="Group 9" id="9"/>
          <p:cNvGrpSpPr/>
          <p:nvPr/>
        </p:nvGrpSpPr>
        <p:grpSpPr>
          <a:xfrm rot="0">
            <a:off x="1791362" y="-256922"/>
            <a:ext cx="14705275" cy="1285622"/>
            <a:chOff x="0" y="0"/>
            <a:chExt cx="3872994" cy="3386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524135" y="1508907"/>
            <a:ext cx="6341932" cy="72025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9"/>
              </a:lnSpc>
            </a:pPr>
            <a:r>
              <a:rPr lang="en-US" sz="36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 música não é o enfeite do culto, mas ato de adoração</a:t>
            </a:r>
          </a:p>
          <a:p>
            <a:pPr algn="l" marL="798829" indent="-399415" lvl="1">
              <a:lnSpc>
                <a:spcPts val="5179"/>
              </a:lnSpc>
              <a:buFont typeface="Arial"/>
              <a:buChar char="•"/>
            </a:pPr>
            <a:r>
              <a:rPr lang="en-US" sz="36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Ellen G. White declara: “Como parte do culto, o canto é um ato de adoração tanto como a oração. Efetivamente, muitos hinos são orações” (Educação, p. 166).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1421933" y="2239859"/>
            <a:ext cx="6341932" cy="32589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9"/>
              </a:lnSpc>
            </a:pPr>
            <a:r>
              <a:rPr lang="en-US" sz="36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 Bíblia confirma:</a:t>
            </a:r>
          </a:p>
          <a:p>
            <a:pPr algn="l" marL="798829" indent="-399415" lvl="1">
              <a:lnSpc>
                <a:spcPts val="5179"/>
              </a:lnSpc>
              <a:buFont typeface="Arial"/>
              <a:buChar char="•"/>
            </a:pPr>
            <a:r>
              <a:rPr lang="en-US" sz="36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“Cantai ao Senhor um cântico novo, porque ele tem feito maravilhas[...]” (Salmos 98:1).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839501" y="25525"/>
            <a:ext cx="14608998" cy="8540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Ministério de Louvor é parte da Adoração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1421933" y="6561293"/>
            <a:ext cx="6341932" cy="26017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79"/>
              </a:lnSpc>
            </a:pPr>
            <a:r>
              <a:rPr lang="en-US" sz="36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louvor é canal pelo qual a igreja expressa sua fé, gratidão e súplica a Deus em unidade.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317327" y="8803587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56056" y="0"/>
            <a:ext cx="10000056" cy="11469547"/>
            <a:chOff x="0" y="0"/>
            <a:chExt cx="2633760" cy="302078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633760" cy="3020786"/>
            </a:xfrm>
            <a:custGeom>
              <a:avLst/>
              <a:gdLst/>
              <a:ahLst/>
              <a:cxnLst/>
              <a:rect r="r" b="b" t="t" l="l"/>
              <a:pathLst>
                <a:path h="3020786" w="2633760">
                  <a:moveTo>
                    <a:pt x="39484" y="0"/>
                  </a:moveTo>
                  <a:lnTo>
                    <a:pt x="2594276" y="0"/>
                  </a:lnTo>
                  <a:cubicBezTo>
                    <a:pt x="2616082" y="0"/>
                    <a:pt x="2633760" y="17677"/>
                    <a:pt x="2633760" y="39484"/>
                  </a:cubicBezTo>
                  <a:lnTo>
                    <a:pt x="2633760" y="2981302"/>
                  </a:lnTo>
                  <a:cubicBezTo>
                    <a:pt x="2633760" y="3003109"/>
                    <a:pt x="2616082" y="3020786"/>
                    <a:pt x="2594276" y="3020786"/>
                  </a:cubicBezTo>
                  <a:lnTo>
                    <a:pt x="39484" y="3020786"/>
                  </a:lnTo>
                  <a:cubicBezTo>
                    <a:pt x="17677" y="3020786"/>
                    <a:pt x="0" y="3003109"/>
                    <a:pt x="0" y="2981302"/>
                  </a:cubicBezTo>
                  <a:lnTo>
                    <a:pt x="0" y="39484"/>
                  </a:lnTo>
                  <a:cubicBezTo>
                    <a:pt x="0" y="17677"/>
                    <a:pt x="17677" y="0"/>
                    <a:pt x="39484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633760" cy="305888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791362" y="-256922"/>
            <a:ext cx="14705275" cy="1285622"/>
            <a:chOff x="0" y="0"/>
            <a:chExt cx="3872994" cy="3386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0648118" y="2494791"/>
            <a:ext cx="5848519" cy="32588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9"/>
              </a:lnSpc>
            </a:pPr>
            <a:r>
              <a:rPr lang="en-US" sz="36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louvor ensina a igreja através das letras cantadas e fortalece fé ao cantar das maravilhas de Deus.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744997" y="2494791"/>
            <a:ext cx="7865502" cy="5230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9"/>
              </a:lnSpc>
            </a:pPr>
            <a:r>
              <a:rPr lang="en-US" sz="36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 música é pedagógica e por meio dela o crente guarda a verdade em seu coração.</a:t>
            </a:r>
          </a:p>
          <a:p>
            <a:pPr algn="ctr">
              <a:lnSpc>
                <a:spcPts val="5179"/>
              </a:lnSpc>
            </a:pPr>
            <a:r>
              <a:rPr lang="en-US" sz="36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Segundo Stefani (2002, p. 23), a música possui função formativa, pois influencia valores espirituais e reforça a identidade da comunidade de fé.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744997" y="25525"/>
            <a:ext cx="16798006" cy="8540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Ministério de Louvor Educa e Fortalece a Fé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0">
            <a:off x="317327" y="8803587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814308" y="649288"/>
            <a:ext cx="11034633" cy="1285622"/>
            <a:chOff x="0" y="0"/>
            <a:chExt cx="2906241" cy="3386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906241" cy="338600"/>
            </a:xfrm>
            <a:custGeom>
              <a:avLst/>
              <a:gdLst/>
              <a:ahLst/>
              <a:cxnLst/>
              <a:rect r="r" b="b" t="t" l="l"/>
              <a:pathLst>
                <a:path h="338600" w="2906241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509531" y="0"/>
            <a:ext cx="7778469" cy="10287000"/>
            <a:chOff x="0" y="0"/>
            <a:chExt cx="614595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4595" cy="812800"/>
            </a:xfrm>
            <a:custGeom>
              <a:avLst/>
              <a:gdLst/>
              <a:ahLst/>
              <a:cxnLst/>
              <a:rect r="r" b="b" t="t" l="l"/>
              <a:pathLst>
                <a:path h="812800" w="614595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6659" r="0" b="-6659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-591140" y="2588946"/>
            <a:ext cx="10811465" cy="8345417"/>
            <a:chOff x="0" y="0"/>
            <a:chExt cx="2847464" cy="21979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47464" cy="2197970"/>
            </a:xfrm>
            <a:custGeom>
              <a:avLst/>
              <a:gdLst/>
              <a:ahLst/>
              <a:cxnLst/>
              <a:rect r="r" b="b" t="t" l="l"/>
              <a:pathLst>
                <a:path h="2197970" w="2847464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5158123" y="271669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-3069255" y="962025"/>
            <a:ext cx="16287951" cy="5803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Ministério de Louvor Conduz à Reverência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71261" y="6694979"/>
            <a:ext cx="7244243" cy="30063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70"/>
              </a:lnSpc>
            </a:pPr>
            <a:r>
              <a:rPr lang="en-US" sz="3407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música deve transmitir clareza equilíbrio e santidade.</a:t>
            </a:r>
          </a:p>
          <a:p>
            <a:pPr algn="l">
              <a:lnSpc>
                <a:spcPts val="4770"/>
              </a:lnSpc>
            </a:pPr>
            <a:r>
              <a:rPr lang="en-US" sz="3407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 ministério de louvor existe para elevar a mente do adorador a presença de Deus.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41024" y="2841406"/>
            <a:ext cx="9067394" cy="34127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573"/>
              </a:lnSpc>
            </a:pPr>
            <a:r>
              <a:rPr lang="en-US" sz="3266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"Fazia-se com que a música servisse a um santo propósito, a fim de erguer os pensamentos àquilo que é puro, nobre e edificante e despertar na pessoa devoção e gratidão para com Deus.” (Patriarcas e Profetas, p. 594).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DAGwurfsHtM</dc:identifier>
  <dcterms:modified xsi:type="dcterms:W3CDTF">2011-08-01T06:04:30Z</dcterms:modified>
  <cp:revision>1</cp:revision>
  <dc:title>Treinamento Louvor - Viva com Saúde e Propósito</dc:title>
</cp:coreProperties>
</file>