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notesMasterIdLst>
    <p:notesMasterId r:id="rId29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</p:sldIdLst>
  <p:sldSz cx="18288000" cy="10287000"/>
  <p:notesSz cx="6858000" cy="9144000"/>
  <p:embeddedFontLst>
    <p:embeddedFont>
      <p:font typeface="Open Sans Bold" charset="1" panose="020B0806030504020204"/>
      <p:regular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notesMasters/notesMaster1.xml" Type="http://schemas.openxmlformats.org/officeDocument/2006/relationships/notesMaster"/><Relationship Id="rId3" Target="viewProps.xml" Type="http://schemas.openxmlformats.org/officeDocument/2006/relationships/viewProps"/><Relationship Id="rId30" Target="theme/theme2.xml" Type="http://schemas.openxmlformats.org/officeDocument/2006/relationships/theme"/><Relationship Id="rId31" Target="notesSlides/notesSlide1.xml" Type="http://schemas.openxmlformats.org/officeDocument/2006/relationships/notesSlide"/><Relationship Id="rId32" Target="fonts/font32.fntdata" Type="http://schemas.openxmlformats.org/officeDocument/2006/relationships/font"/><Relationship Id="rId33" Target="notesSlides/notesSlide2.xml" Type="http://schemas.openxmlformats.org/officeDocument/2006/relationships/notes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.xml" Type="http://schemas.openxmlformats.org/officeDocument/2006/relationships/slide"/></Relationships>
</file>

<file path=ppt/notesSlides/notesSlide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CAPA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SUMÁRIO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.xml" Type="http://schemas.openxmlformats.org/officeDocument/2006/relationships/notesSlide"/><Relationship Id="rId3" Target="../media/image1.jpe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.xml" Type="http://schemas.openxmlformats.org/officeDocument/2006/relationships/notesSlide"/><Relationship Id="rId3" Target="../media/image2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349475" y="0"/>
            <a:ext cx="3341380" cy="10287000"/>
            <a:chOff x="0" y="0"/>
            <a:chExt cx="880034" cy="270933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80034" cy="2709333"/>
            </a:xfrm>
            <a:custGeom>
              <a:avLst/>
              <a:gdLst/>
              <a:ahLst/>
              <a:cxnLst/>
              <a:rect r="r" b="b" t="t" l="l"/>
              <a:pathLst>
                <a:path h="2709333" w="880034">
                  <a:moveTo>
                    <a:pt x="118166" y="0"/>
                  </a:moveTo>
                  <a:lnTo>
                    <a:pt x="761868" y="0"/>
                  </a:lnTo>
                  <a:cubicBezTo>
                    <a:pt x="793208" y="0"/>
                    <a:pt x="823264" y="12450"/>
                    <a:pt x="845424" y="34610"/>
                  </a:cubicBezTo>
                  <a:cubicBezTo>
                    <a:pt x="867585" y="56771"/>
                    <a:pt x="880034" y="86827"/>
                    <a:pt x="880034" y="118166"/>
                  </a:cubicBezTo>
                  <a:lnTo>
                    <a:pt x="880034" y="2591167"/>
                  </a:lnTo>
                  <a:cubicBezTo>
                    <a:pt x="880034" y="2656429"/>
                    <a:pt x="827129" y="2709333"/>
                    <a:pt x="761868" y="2709333"/>
                  </a:cubicBezTo>
                  <a:lnTo>
                    <a:pt x="118166" y="2709333"/>
                  </a:lnTo>
                  <a:cubicBezTo>
                    <a:pt x="52905" y="2709333"/>
                    <a:pt x="0" y="2656429"/>
                    <a:pt x="0" y="2591167"/>
                  </a:cubicBezTo>
                  <a:lnTo>
                    <a:pt x="0" y="118166"/>
                  </a:lnTo>
                  <a:cubicBezTo>
                    <a:pt x="0" y="52905"/>
                    <a:pt x="52905" y="0"/>
                    <a:pt x="118166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880034" cy="274743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4812837" y="1400861"/>
            <a:ext cx="12101779" cy="5294528"/>
          </a:xfrm>
          <a:custGeom>
            <a:avLst/>
            <a:gdLst/>
            <a:ahLst/>
            <a:cxnLst/>
            <a:rect r="r" b="b" t="t" l="l"/>
            <a:pathLst>
              <a:path h="5294528" w="12101779">
                <a:moveTo>
                  <a:pt x="0" y="0"/>
                </a:moveTo>
                <a:lnTo>
                  <a:pt x="12101779" y="0"/>
                </a:lnTo>
                <a:lnTo>
                  <a:pt x="12101779" y="5294528"/>
                </a:lnTo>
                <a:lnTo>
                  <a:pt x="0" y="529452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4043489" y="8150148"/>
            <a:ext cx="14758861" cy="1285622"/>
            <a:chOff x="0" y="0"/>
            <a:chExt cx="3887107" cy="3386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887107" cy="338600"/>
            </a:xfrm>
            <a:custGeom>
              <a:avLst/>
              <a:gdLst/>
              <a:ahLst/>
              <a:cxnLst/>
              <a:rect r="r" b="b" t="t" l="l"/>
              <a:pathLst>
                <a:path h="338600" w="3887107">
                  <a:moveTo>
                    <a:pt x="26753" y="0"/>
                  </a:moveTo>
                  <a:lnTo>
                    <a:pt x="3860355" y="0"/>
                  </a:lnTo>
                  <a:cubicBezTo>
                    <a:pt x="3875130" y="0"/>
                    <a:pt x="3887107" y="11978"/>
                    <a:pt x="3887107" y="26753"/>
                  </a:cubicBezTo>
                  <a:lnTo>
                    <a:pt x="3887107" y="311847"/>
                  </a:lnTo>
                  <a:cubicBezTo>
                    <a:pt x="3887107" y="318943"/>
                    <a:pt x="3884289" y="325747"/>
                    <a:pt x="3879272" y="330764"/>
                  </a:cubicBezTo>
                  <a:cubicBezTo>
                    <a:pt x="3874255" y="335781"/>
                    <a:pt x="3867450" y="338600"/>
                    <a:pt x="3860355" y="338600"/>
                  </a:cubicBezTo>
                  <a:lnTo>
                    <a:pt x="26753" y="338600"/>
                  </a:lnTo>
                  <a:cubicBezTo>
                    <a:pt x="11978" y="338600"/>
                    <a:pt x="0" y="326623"/>
                    <a:pt x="0" y="311847"/>
                  </a:cubicBezTo>
                  <a:lnTo>
                    <a:pt x="0" y="26753"/>
                  </a:lnTo>
                  <a:cubicBezTo>
                    <a:pt x="0" y="11978"/>
                    <a:pt x="11978" y="0"/>
                    <a:pt x="26753" y="0"/>
                  </a:cubicBezTo>
                  <a:close/>
                </a:path>
              </a:pathLst>
            </a:custGeom>
            <a:solidFill>
              <a:srgbClr val="27231F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3887107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-5400000">
            <a:off x="-3085355" y="4360228"/>
            <a:ext cx="8641690" cy="15665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b="true">
                <a:solidFill>
                  <a:srgbClr val="27231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TREINAMENTO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4375768" y="8415133"/>
            <a:ext cx="14094303" cy="6794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SONOPLASTIA E IMAGEM 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4B4B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65060" y="1604883"/>
            <a:ext cx="13957880" cy="707723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8288" y="0"/>
                  </a:moveTo>
                  <a:lnTo>
                    <a:pt x="4246438" y="0"/>
                  </a:lnTo>
                  <a:cubicBezTo>
                    <a:pt x="4262061" y="0"/>
                    <a:pt x="4274726" y="12665"/>
                    <a:pt x="4274726" y="28288"/>
                  </a:cubicBezTo>
                  <a:lnTo>
                    <a:pt x="4274726" y="2139179"/>
                  </a:lnTo>
                  <a:cubicBezTo>
                    <a:pt x="4274726" y="2146681"/>
                    <a:pt x="4271745" y="2153876"/>
                    <a:pt x="4266441" y="2159181"/>
                  </a:cubicBezTo>
                  <a:cubicBezTo>
                    <a:pt x="4261136" y="2164486"/>
                    <a:pt x="4253940" y="2167467"/>
                    <a:pt x="4246438" y="2167467"/>
                  </a:cubicBezTo>
                  <a:lnTo>
                    <a:pt x="28288" y="2167467"/>
                  </a:lnTo>
                  <a:cubicBezTo>
                    <a:pt x="20785" y="2167467"/>
                    <a:pt x="13590" y="2164486"/>
                    <a:pt x="8285" y="2159181"/>
                  </a:cubicBezTo>
                  <a:cubicBezTo>
                    <a:pt x="2980" y="2153876"/>
                    <a:pt x="0" y="2146681"/>
                    <a:pt x="0" y="2139179"/>
                  </a:cubicBezTo>
                  <a:lnTo>
                    <a:pt x="0" y="28288"/>
                  </a:lnTo>
                  <a:cubicBezTo>
                    <a:pt x="0" y="20785"/>
                    <a:pt x="2980" y="13590"/>
                    <a:pt x="8285" y="8285"/>
                  </a:cubicBezTo>
                  <a:cubicBezTo>
                    <a:pt x="13590" y="2980"/>
                    <a:pt x="20785" y="0"/>
                    <a:pt x="28288" y="0"/>
                  </a:cubicBezTo>
                  <a:close/>
                </a:path>
              </a:pathLst>
            </a:custGeom>
            <a:solidFill>
              <a:srgbClr val="F4F4F1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165060" y="3816546"/>
            <a:ext cx="13957880" cy="41440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076"/>
              </a:lnSpc>
            </a:pPr>
            <a:r>
              <a:rPr lang="en-US" sz="7911" b="true">
                <a:solidFill>
                  <a:srgbClr val="725825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TÉCNICAS DE MICROFONAÇÃO E EQUALIZAÇÃO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5291473" y="0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8304266" y="1905286"/>
            <a:ext cx="1679467" cy="1679467"/>
            <a:chOff x="0" y="0"/>
            <a:chExt cx="812800" cy="8128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0433F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76200" y="-28575"/>
              <a:ext cx="660400" cy="7651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7000"/>
                </a:lnSpc>
              </a:pPr>
              <a:r>
                <a:rPr lang="en-US" b="true" sz="5000">
                  <a:solidFill>
                    <a:srgbClr val="F4F4F1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2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76160" y="1696131"/>
            <a:ext cx="15916021" cy="807009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4808" y="0"/>
                  </a:moveTo>
                  <a:lnTo>
                    <a:pt x="4249918" y="0"/>
                  </a:lnTo>
                  <a:cubicBezTo>
                    <a:pt x="4256498" y="0"/>
                    <a:pt x="4262808" y="2614"/>
                    <a:pt x="4267460" y="7266"/>
                  </a:cubicBezTo>
                  <a:cubicBezTo>
                    <a:pt x="4272112" y="11918"/>
                    <a:pt x="4274726" y="18228"/>
                    <a:pt x="4274726" y="24808"/>
                  </a:cubicBezTo>
                  <a:lnTo>
                    <a:pt x="4274726" y="2142659"/>
                  </a:lnTo>
                  <a:cubicBezTo>
                    <a:pt x="4274726" y="2149239"/>
                    <a:pt x="4272112" y="2155548"/>
                    <a:pt x="4267460" y="2160201"/>
                  </a:cubicBezTo>
                  <a:cubicBezTo>
                    <a:pt x="4262808" y="2164853"/>
                    <a:pt x="4256498" y="2167467"/>
                    <a:pt x="4249918" y="2167467"/>
                  </a:cubicBezTo>
                  <a:lnTo>
                    <a:pt x="24808" y="2167467"/>
                  </a:lnTo>
                  <a:cubicBezTo>
                    <a:pt x="18228" y="2167467"/>
                    <a:pt x="11918" y="2164853"/>
                    <a:pt x="7266" y="2160201"/>
                  </a:cubicBezTo>
                  <a:cubicBezTo>
                    <a:pt x="2614" y="2155548"/>
                    <a:pt x="0" y="2149239"/>
                    <a:pt x="0" y="2142659"/>
                  </a:cubicBezTo>
                  <a:lnTo>
                    <a:pt x="0" y="24808"/>
                  </a:lnTo>
                  <a:cubicBezTo>
                    <a:pt x="0" y="18228"/>
                    <a:pt x="2614" y="11918"/>
                    <a:pt x="7266" y="7266"/>
                  </a:cubicBezTo>
                  <a:cubicBezTo>
                    <a:pt x="11918" y="2614"/>
                    <a:pt x="18228" y="0"/>
                    <a:pt x="24808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119876" y="2533954"/>
            <a:ext cx="14028589" cy="6318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599"/>
              </a:lnSpc>
            </a:pP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Existem dois principais tipos de microfones utilizados na captação de áud</a:t>
            </a: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io: unidirecional e omnidirecional.</a:t>
            </a:r>
          </a:p>
          <a:p>
            <a:pPr algn="just">
              <a:lnSpc>
                <a:spcPts val="5599"/>
              </a:lnSpc>
            </a:pPr>
          </a:p>
          <a:p>
            <a:pPr algn="just">
              <a:lnSpc>
                <a:spcPts val="5599"/>
              </a:lnSpc>
            </a:pP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1. Unidirecional: Capta som apenas de uma direção, ideal quando próximo à fonte sonora (como a boca). Se afastado, perde clareza e volume. Deve ser mantido a uma distância de 4 a 5 dedos da boca, evitando contato direto para prevenir ruídos indesejados, como os "pufes".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523819" y="198802"/>
            <a:ext cx="10253423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MICROFONAÇÃO E MICROFONIA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5311355" y="2857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76160" y="1696131"/>
            <a:ext cx="15916021" cy="807009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4808" y="0"/>
                  </a:moveTo>
                  <a:lnTo>
                    <a:pt x="4249918" y="0"/>
                  </a:lnTo>
                  <a:cubicBezTo>
                    <a:pt x="4256498" y="0"/>
                    <a:pt x="4262808" y="2614"/>
                    <a:pt x="4267460" y="7266"/>
                  </a:cubicBezTo>
                  <a:cubicBezTo>
                    <a:pt x="4272112" y="11918"/>
                    <a:pt x="4274726" y="18228"/>
                    <a:pt x="4274726" y="24808"/>
                  </a:cubicBezTo>
                  <a:lnTo>
                    <a:pt x="4274726" y="2142659"/>
                  </a:lnTo>
                  <a:cubicBezTo>
                    <a:pt x="4274726" y="2149239"/>
                    <a:pt x="4272112" y="2155548"/>
                    <a:pt x="4267460" y="2160201"/>
                  </a:cubicBezTo>
                  <a:cubicBezTo>
                    <a:pt x="4262808" y="2164853"/>
                    <a:pt x="4256498" y="2167467"/>
                    <a:pt x="4249918" y="2167467"/>
                  </a:cubicBezTo>
                  <a:lnTo>
                    <a:pt x="24808" y="2167467"/>
                  </a:lnTo>
                  <a:cubicBezTo>
                    <a:pt x="18228" y="2167467"/>
                    <a:pt x="11918" y="2164853"/>
                    <a:pt x="7266" y="2160201"/>
                  </a:cubicBezTo>
                  <a:cubicBezTo>
                    <a:pt x="2614" y="2155548"/>
                    <a:pt x="0" y="2149239"/>
                    <a:pt x="0" y="2142659"/>
                  </a:cubicBezTo>
                  <a:lnTo>
                    <a:pt x="0" y="24808"/>
                  </a:lnTo>
                  <a:cubicBezTo>
                    <a:pt x="0" y="18228"/>
                    <a:pt x="2614" y="11918"/>
                    <a:pt x="7266" y="7266"/>
                  </a:cubicBezTo>
                  <a:cubicBezTo>
                    <a:pt x="11918" y="2614"/>
                    <a:pt x="18228" y="0"/>
                    <a:pt x="24808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119876" y="2533954"/>
            <a:ext cx="14028589" cy="6318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599"/>
              </a:lnSpc>
            </a:pP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2. Omnidirecional: Capta som igualmente em todas</a:t>
            </a: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as direções (360º), mantendo qualidade e intensidade mesmo quando posicionado em locais variados, como abdômen, acima da cabeça ou no ambiente.</a:t>
            </a:r>
          </a:p>
          <a:p>
            <a:pPr algn="just">
              <a:lnSpc>
                <a:spcPts val="5599"/>
              </a:lnSpc>
            </a:pPr>
          </a:p>
          <a:p>
            <a:pPr algn="just">
              <a:lnSpc>
                <a:spcPts val="5599"/>
              </a:lnSpc>
            </a:pPr>
          </a:p>
          <a:p>
            <a:pPr algn="just">
              <a:lnSpc>
                <a:spcPts val="5599"/>
              </a:lnSpc>
            </a:pP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Conclusão: A escolha do microfone depende da necessidade: foco e precisão (unidirecional) ou captação ampla e uniforme (omnidirecional).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523819" y="198802"/>
            <a:ext cx="10253423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MICROFONAÇÃO E MICROFONIA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5311355" y="2857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4B4B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65060" y="1604883"/>
            <a:ext cx="13957880" cy="707723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8288" y="0"/>
                  </a:moveTo>
                  <a:lnTo>
                    <a:pt x="4246438" y="0"/>
                  </a:lnTo>
                  <a:cubicBezTo>
                    <a:pt x="4262061" y="0"/>
                    <a:pt x="4274726" y="12665"/>
                    <a:pt x="4274726" y="28288"/>
                  </a:cubicBezTo>
                  <a:lnTo>
                    <a:pt x="4274726" y="2139179"/>
                  </a:lnTo>
                  <a:cubicBezTo>
                    <a:pt x="4274726" y="2146681"/>
                    <a:pt x="4271745" y="2153876"/>
                    <a:pt x="4266441" y="2159181"/>
                  </a:cubicBezTo>
                  <a:cubicBezTo>
                    <a:pt x="4261136" y="2164486"/>
                    <a:pt x="4253940" y="2167467"/>
                    <a:pt x="4246438" y="2167467"/>
                  </a:cubicBezTo>
                  <a:lnTo>
                    <a:pt x="28288" y="2167467"/>
                  </a:lnTo>
                  <a:cubicBezTo>
                    <a:pt x="20785" y="2167467"/>
                    <a:pt x="13590" y="2164486"/>
                    <a:pt x="8285" y="2159181"/>
                  </a:cubicBezTo>
                  <a:cubicBezTo>
                    <a:pt x="2980" y="2153876"/>
                    <a:pt x="0" y="2146681"/>
                    <a:pt x="0" y="2139179"/>
                  </a:cubicBezTo>
                  <a:lnTo>
                    <a:pt x="0" y="28288"/>
                  </a:lnTo>
                  <a:cubicBezTo>
                    <a:pt x="0" y="20785"/>
                    <a:pt x="2980" y="13590"/>
                    <a:pt x="8285" y="8285"/>
                  </a:cubicBezTo>
                  <a:cubicBezTo>
                    <a:pt x="13590" y="2980"/>
                    <a:pt x="20785" y="0"/>
                    <a:pt x="28288" y="0"/>
                  </a:cubicBezTo>
                  <a:close/>
                </a:path>
              </a:pathLst>
            </a:custGeom>
            <a:solidFill>
              <a:srgbClr val="F4F4F1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165060" y="4061003"/>
            <a:ext cx="13957880" cy="27433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076"/>
              </a:lnSpc>
            </a:pPr>
            <a:r>
              <a:rPr lang="en-US" sz="7911" b="true">
                <a:solidFill>
                  <a:srgbClr val="725825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SLIDES, IMAGENS </a:t>
            </a:r>
          </a:p>
          <a:p>
            <a:pPr algn="ctr">
              <a:lnSpc>
                <a:spcPts val="11076"/>
              </a:lnSpc>
            </a:pPr>
            <a:r>
              <a:rPr lang="en-US" sz="7911" b="true">
                <a:solidFill>
                  <a:srgbClr val="725825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 LETRAS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5291473" y="0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8304266" y="1905286"/>
            <a:ext cx="1679467" cy="1679467"/>
            <a:chOff x="0" y="0"/>
            <a:chExt cx="812800" cy="8128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0433F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76200" y="-28575"/>
              <a:ext cx="660400" cy="7651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7000"/>
                </a:lnSpc>
              </a:pPr>
              <a:r>
                <a:rPr lang="en-US" b="true" sz="5000">
                  <a:solidFill>
                    <a:srgbClr val="F4F4F1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3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76160" y="1696131"/>
            <a:ext cx="15916021" cy="807009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4808" y="0"/>
                  </a:moveTo>
                  <a:lnTo>
                    <a:pt x="4249918" y="0"/>
                  </a:lnTo>
                  <a:cubicBezTo>
                    <a:pt x="4256498" y="0"/>
                    <a:pt x="4262808" y="2614"/>
                    <a:pt x="4267460" y="7266"/>
                  </a:cubicBezTo>
                  <a:cubicBezTo>
                    <a:pt x="4272112" y="11918"/>
                    <a:pt x="4274726" y="18228"/>
                    <a:pt x="4274726" y="24808"/>
                  </a:cubicBezTo>
                  <a:lnTo>
                    <a:pt x="4274726" y="2142659"/>
                  </a:lnTo>
                  <a:cubicBezTo>
                    <a:pt x="4274726" y="2149239"/>
                    <a:pt x="4272112" y="2155548"/>
                    <a:pt x="4267460" y="2160201"/>
                  </a:cubicBezTo>
                  <a:cubicBezTo>
                    <a:pt x="4262808" y="2164853"/>
                    <a:pt x="4256498" y="2167467"/>
                    <a:pt x="4249918" y="2167467"/>
                  </a:cubicBezTo>
                  <a:lnTo>
                    <a:pt x="24808" y="2167467"/>
                  </a:lnTo>
                  <a:cubicBezTo>
                    <a:pt x="18228" y="2167467"/>
                    <a:pt x="11918" y="2164853"/>
                    <a:pt x="7266" y="2160201"/>
                  </a:cubicBezTo>
                  <a:cubicBezTo>
                    <a:pt x="2614" y="2155548"/>
                    <a:pt x="0" y="2149239"/>
                    <a:pt x="0" y="2142659"/>
                  </a:cubicBezTo>
                  <a:lnTo>
                    <a:pt x="0" y="24808"/>
                  </a:lnTo>
                  <a:cubicBezTo>
                    <a:pt x="0" y="18228"/>
                    <a:pt x="2614" y="11918"/>
                    <a:pt x="7266" y="7266"/>
                  </a:cubicBezTo>
                  <a:cubicBezTo>
                    <a:pt x="11918" y="2614"/>
                    <a:pt x="18228" y="0"/>
                    <a:pt x="24808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119876" y="2474264"/>
            <a:ext cx="14028589" cy="64376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599"/>
              </a:lnSpc>
            </a:pP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1. Gestão </a:t>
            </a: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 slides em músicas</a:t>
            </a:r>
          </a:p>
          <a:p>
            <a:pPr algn="just">
              <a:lnSpc>
                <a:spcPts val="2559"/>
              </a:lnSpc>
            </a:pPr>
          </a:p>
          <a:p>
            <a:pPr algn="just" marL="863599" indent="-431800" lvl="1">
              <a:lnSpc>
                <a:spcPts val="7319"/>
              </a:lnSpc>
              <a:buFont typeface="Arial"/>
              <a:buChar char="•"/>
            </a:pP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Sincronia: slides avançados junto com o canto.</a:t>
            </a:r>
          </a:p>
          <a:p>
            <a:pPr algn="just" marL="863599" indent="-431800" lvl="1">
              <a:lnSpc>
                <a:spcPts val="7319"/>
              </a:lnSpc>
              <a:buFont typeface="Arial"/>
              <a:buChar char="•"/>
            </a:pP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Momento ideal da transição:</a:t>
            </a:r>
          </a:p>
          <a:p>
            <a:pPr algn="just" marL="863599" indent="-431800" lvl="1">
              <a:lnSpc>
                <a:spcPts val="7319"/>
              </a:lnSpc>
              <a:buFont typeface="Arial"/>
              <a:buChar char="•"/>
            </a:pP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Pausa dos vocalistas.</a:t>
            </a:r>
          </a:p>
          <a:p>
            <a:pPr algn="just" marL="863599" indent="-431800" lvl="1">
              <a:lnSpc>
                <a:spcPts val="7319"/>
              </a:lnSpc>
              <a:buFont typeface="Arial"/>
              <a:buChar char="•"/>
            </a:pP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Após a conclusão da frase cantada.</a:t>
            </a:r>
          </a:p>
          <a:p>
            <a:pPr algn="just" marL="863599" indent="-431800" lvl="1">
              <a:lnSpc>
                <a:spcPts val="7319"/>
              </a:lnSpc>
              <a:buFont typeface="Arial"/>
              <a:buChar char="•"/>
            </a:pP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Objetivo: manter o acompanhamento da banda (violão, piano, teclado e vocais).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749227" y="168147"/>
            <a:ext cx="9070030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SLIDES, IMAGENS E LETRAS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5311355" y="2857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76160" y="1696131"/>
            <a:ext cx="15916021" cy="807009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4808" y="0"/>
                  </a:moveTo>
                  <a:lnTo>
                    <a:pt x="4249918" y="0"/>
                  </a:lnTo>
                  <a:cubicBezTo>
                    <a:pt x="4256498" y="0"/>
                    <a:pt x="4262808" y="2614"/>
                    <a:pt x="4267460" y="7266"/>
                  </a:cubicBezTo>
                  <a:cubicBezTo>
                    <a:pt x="4272112" y="11918"/>
                    <a:pt x="4274726" y="18228"/>
                    <a:pt x="4274726" y="24808"/>
                  </a:cubicBezTo>
                  <a:lnTo>
                    <a:pt x="4274726" y="2142659"/>
                  </a:lnTo>
                  <a:cubicBezTo>
                    <a:pt x="4274726" y="2149239"/>
                    <a:pt x="4272112" y="2155548"/>
                    <a:pt x="4267460" y="2160201"/>
                  </a:cubicBezTo>
                  <a:cubicBezTo>
                    <a:pt x="4262808" y="2164853"/>
                    <a:pt x="4256498" y="2167467"/>
                    <a:pt x="4249918" y="2167467"/>
                  </a:cubicBezTo>
                  <a:lnTo>
                    <a:pt x="24808" y="2167467"/>
                  </a:lnTo>
                  <a:cubicBezTo>
                    <a:pt x="18228" y="2167467"/>
                    <a:pt x="11918" y="2164853"/>
                    <a:pt x="7266" y="2160201"/>
                  </a:cubicBezTo>
                  <a:cubicBezTo>
                    <a:pt x="2614" y="2155548"/>
                    <a:pt x="0" y="2149239"/>
                    <a:pt x="0" y="2142659"/>
                  </a:cubicBezTo>
                  <a:lnTo>
                    <a:pt x="0" y="24808"/>
                  </a:lnTo>
                  <a:cubicBezTo>
                    <a:pt x="0" y="18228"/>
                    <a:pt x="2614" y="11918"/>
                    <a:pt x="7266" y="7266"/>
                  </a:cubicBezTo>
                  <a:cubicBezTo>
                    <a:pt x="11918" y="2614"/>
                    <a:pt x="18228" y="0"/>
                    <a:pt x="24808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948426" y="2560942"/>
            <a:ext cx="14610050" cy="6378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6999"/>
              </a:lnSpc>
            </a:pP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2. Gestão </a:t>
            </a: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 slides em imagens (sermões/palestras)</a:t>
            </a:r>
          </a:p>
          <a:p>
            <a:pPr algn="just">
              <a:lnSpc>
                <a:spcPts val="1999"/>
              </a:lnSpc>
            </a:pPr>
          </a:p>
          <a:p>
            <a:pPr algn="just" marL="863599" indent="-431800" lvl="1">
              <a:lnSpc>
                <a:spcPts val="6999"/>
              </a:lnSpc>
              <a:buFont typeface="Arial"/>
              <a:buChar char="•"/>
            </a:pP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Dinâmica semelhante à música:</a:t>
            </a:r>
          </a:p>
          <a:p>
            <a:pPr algn="just" marL="863599" indent="-431800" lvl="1">
              <a:lnSpc>
                <a:spcPts val="6999"/>
              </a:lnSpc>
              <a:buFont typeface="Arial"/>
              <a:buChar char="•"/>
            </a:pP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Transição ao final da frase ou conclusão de um tópico.</a:t>
            </a:r>
          </a:p>
          <a:p>
            <a:pPr algn="just" marL="863599" indent="-431800" lvl="1">
              <a:lnSpc>
                <a:spcPts val="6999"/>
              </a:lnSpc>
              <a:buFont typeface="Arial"/>
              <a:buChar char="•"/>
            </a:pP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Atenção ao orador:</a:t>
            </a:r>
          </a:p>
          <a:p>
            <a:pPr algn="just" marL="863599" indent="-431800" lvl="1">
              <a:lnSpc>
                <a:spcPts val="6999"/>
              </a:lnSpc>
              <a:buFont typeface="Arial"/>
              <a:buChar char="•"/>
            </a:pP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Observar ritmo da fala.</a:t>
            </a:r>
          </a:p>
          <a:p>
            <a:pPr algn="just" marL="863599" indent="-431800" lvl="1">
              <a:lnSpc>
                <a:spcPts val="6999"/>
              </a:lnSpc>
              <a:buFont typeface="Arial"/>
              <a:buChar char="•"/>
            </a:pP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Perceber nuances do discurso.</a:t>
            </a:r>
          </a:p>
          <a:p>
            <a:pPr algn="just" marL="863599" indent="-431800" lvl="1">
              <a:lnSpc>
                <a:spcPts val="6999"/>
              </a:lnSpc>
              <a:buFont typeface="Arial"/>
              <a:buChar char="•"/>
            </a:pP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Objetivo: manter a fluidez e reforçar o conteúdo.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749227" y="168147"/>
            <a:ext cx="9070030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SLIDES, IMAGENS E LETRAS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5311355" y="2857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4B4B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65060" y="1604883"/>
            <a:ext cx="13957880" cy="707723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8288" y="0"/>
                  </a:moveTo>
                  <a:lnTo>
                    <a:pt x="4246438" y="0"/>
                  </a:lnTo>
                  <a:cubicBezTo>
                    <a:pt x="4262061" y="0"/>
                    <a:pt x="4274726" y="12665"/>
                    <a:pt x="4274726" y="28288"/>
                  </a:cubicBezTo>
                  <a:lnTo>
                    <a:pt x="4274726" y="2139179"/>
                  </a:lnTo>
                  <a:cubicBezTo>
                    <a:pt x="4274726" y="2146681"/>
                    <a:pt x="4271745" y="2153876"/>
                    <a:pt x="4266441" y="2159181"/>
                  </a:cubicBezTo>
                  <a:cubicBezTo>
                    <a:pt x="4261136" y="2164486"/>
                    <a:pt x="4253940" y="2167467"/>
                    <a:pt x="4246438" y="2167467"/>
                  </a:cubicBezTo>
                  <a:lnTo>
                    <a:pt x="28288" y="2167467"/>
                  </a:lnTo>
                  <a:cubicBezTo>
                    <a:pt x="20785" y="2167467"/>
                    <a:pt x="13590" y="2164486"/>
                    <a:pt x="8285" y="2159181"/>
                  </a:cubicBezTo>
                  <a:cubicBezTo>
                    <a:pt x="2980" y="2153876"/>
                    <a:pt x="0" y="2146681"/>
                    <a:pt x="0" y="2139179"/>
                  </a:cubicBezTo>
                  <a:lnTo>
                    <a:pt x="0" y="28288"/>
                  </a:lnTo>
                  <a:cubicBezTo>
                    <a:pt x="0" y="20785"/>
                    <a:pt x="2980" y="13590"/>
                    <a:pt x="8285" y="8285"/>
                  </a:cubicBezTo>
                  <a:cubicBezTo>
                    <a:pt x="13590" y="2980"/>
                    <a:pt x="20785" y="0"/>
                    <a:pt x="28288" y="0"/>
                  </a:cubicBezTo>
                  <a:close/>
                </a:path>
              </a:pathLst>
            </a:custGeom>
            <a:solidFill>
              <a:srgbClr val="F4F4F1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165060" y="4061003"/>
            <a:ext cx="13957880" cy="27433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076"/>
              </a:lnSpc>
            </a:pPr>
            <a:r>
              <a:rPr lang="en-US" sz="7911" b="true">
                <a:solidFill>
                  <a:srgbClr val="725825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NOÇÕES DE </a:t>
            </a:r>
          </a:p>
          <a:p>
            <a:pPr algn="ctr">
              <a:lnSpc>
                <a:spcPts val="11076"/>
              </a:lnSpc>
            </a:pPr>
            <a:r>
              <a:rPr lang="en-US" sz="7911" b="true">
                <a:solidFill>
                  <a:srgbClr val="725825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TRANSMISSÃO ONLINE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5291473" y="0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8304266" y="1905286"/>
            <a:ext cx="1679467" cy="1679467"/>
            <a:chOff x="0" y="0"/>
            <a:chExt cx="812800" cy="8128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0433F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76200" y="-28575"/>
              <a:ext cx="660400" cy="7651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7000"/>
                </a:lnSpc>
              </a:pPr>
              <a:r>
                <a:rPr lang="en-US" b="true" sz="5000">
                  <a:solidFill>
                    <a:srgbClr val="F4F4F1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4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76160" y="1696131"/>
            <a:ext cx="15916021" cy="807009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4808" y="0"/>
                  </a:moveTo>
                  <a:lnTo>
                    <a:pt x="4249918" y="0"/>
                  </a:lnTo>
                  <a:cubicBezTo>
                    <a:pt x="4256498" y="0"/>
                    <a:pt x="4262808" y="2614"/>
                    <a:pt x="4267460" y="7266"/>
                  </a:cubicBezTo>
                  <a:cubicBezTo>
                    <a:pt x="4272112" y="11918"/>
                    <a:pt x="4274726" y="18228"/>
                    <a:pt x="4274726" y="24808"/>
                  </a:cubicBezTo>
                  <a:lnTo>
                    <a:pt x="4274726" y="2142659"/>
                  </a:lnTo>
                  <a:cubicBezTo>
                    <a:pt x="4274726" y="2149239"/>
                    <a:pt x="4272112" y="2155548"/>
                    <a:pt x="4267460" y="2160201"/>
                  </a:cubicBezTo>
                  <a:cubicBezTo>
                    <a:pt x="4262808" y="2164853"/>
                    <a:pt x="4256498" y="2167467"/>
                    <a:pt x="4249918" y="2167467"/>
                  </a:cubicBezTo>
                  <a:lnTo>
                    <a:pt x="24808" y="2167467"/>
                  </a:lnTo>
                  <a:cubicBezTo>
                    <a:pt x="18228" y="2167467"/>
                    <a:pt x="11918" y="2164853"/>
                    <a:pt x="7266" y="2160201"/>
                  </a:cubicBezTo>
                  <a:cubicBezTo>
                    <a:pt x="2614" y="2155548"/>
                    <a:pt x="0" y="2149239"/>
                    <a:pt x="0" y="2142659"/>
                  </a:cubicBezTo>
                  <a:lnTo>
                    <a:pt x="0" y="24808"/>
                  </a:lnTo>
                  <a:cubicBezTo>
                    <a:pt x="0" y="18228"/>
                    <a:pt x="2614" y="11918"/>
                    <a:pt x="7266" y="7266"/>
                  </a:cubicBezTo>
                  <a:cubicBezTo>
                    <a:pt x="11918" y="2614"/>
                    <a:pt x="18228" y="0"/>
                    <a:pt x="24808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838975" y="2560942"/>
            <a:ext cx="14610050" cy="61309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6999"/>
              </a:lnSpc>
            </a:pP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1. Softwares </a:t>
            </a: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 transmissão</a:t>
            </a:r>
          </a:p>
          <a:p>
            <a:pPr algn="just">
              <a:lnSpc>
                <a:spcPts val="6999"/>
              </a:lnSpc>
            </a:pPr>
          </a:p>
          <a:p>
            <a:pPr algn="just" marL="863599" indent="-431800" lvl="1">
              <a:lnSpc>
                <a:spcPts val="6999"/>
              </a:lnSpc>
              <a:buFont typeface="Arial"/>
              <a:buChar char="•"/>
            </a:pP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OBS tudio: recurso completo, permite incorporar vídeos, imagens e compartilhar a tela.</a:t>
            </a:r>
          </a:p>
          <a:p>
            <a:pPr algn="just">
              <a:lnSpc>
                <a:spcPts val="6999"/>
              </a:lnSpc>
            </a:pPr>
          </a:p>
          <a:p>
            <a:pPr algn="just" marL="863599" indent="-431800" lvl="1">
              <a:lnSpc>
                <a:spcPts val="6999"/>
              </a:lnSpc>
              <a:buFont typeface="Arial"/>
              <a:buChar char="•"/>
            </a:pP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Alter</a:t>
            </a: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nativa simples: transmissão direta pelo YouTube Studio, usando apenas a webcam.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394557" y="198802"/>
            <a:ext cx="9070030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TRANSMISSÃO ONLINE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5311355" y="2857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76160" y="1696131"/>
            <a:ext cx="15916021" cy="807009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4808" y="0"/>
                  </a:moveTo>
                  <a:lnTo>
                    <a:pt x="4249918" y="0"/>
                  </a:lnTo>
                  <a:cubicBezTo>
                    <a:pt x="4256498" y="0"/>
                    <a:pt x="4262808" y="2614"/>
                    <a:pt x="4267460" y="7266"/>
                  </a:cubicBezTo>
                  <a:cubicBezTo>
                    <a:pt x="4272112" y="11918"/>
                    <a:pt x="4274726" y="18228"/>
                    <a:pt x="4274726" y="24808"/>
                  </a:cubicBezTo>
                  <a:lnTo>
                    <a:pt x="4274726" y="2142659"/>
                  </a:lnTo>
                  <a:cubicBezTo>
                    <a:pt x="4274726" y="2149239"/>
                    <a:pt x="4272112" y="2155548"/>
                    <a:pt x="4267460" y="2160201"/>
                  </a:cubicBezTo>
                  <a:cubicBezTo>
                    <a:pt x="4262808" y="2164853"/>
                    <a:pt x="4256498" y="2167467"/>
                    <a:pt x="4249918" y="2167467"/>
                  </a:cubicBezTo>
                  <a:lnTo>
                    <a:pt x="24808" y="2167467"/>
                  </a:lnTo>
                  <a:cubicBezTo>
                    <a:pt x="18228" y="2167467"/>
                    <a:pt x="11918" y="2164853"/>
                    <a:pt x="7266" y="2160201"/>
                  </a:cubicBezTo>
                  <a:cubicBezTo>
                    <a:pt x="2614" y="2155548"/>
                    <a:pt x="0" y="2149239"/>
                    <a:pt x="0" y="2142659"/>
                  </a:cubicBezTo>
                  <a:lnTo>
                    <a:pt x="0" y="24808"/>
                  </a:lnTo>
                  <a:cubicBezTo>
                    <a:pt x="0" y="18228"/>
                    <a:pt x="2614" y="11918"/>
                    <a:pt x="7266" y="7266"/>
                  </a:cubicBezTo>
                  <a:cubicBezTo>
                    <a:pt x="11918" y="2614"/>
                    <a:pt x="18228" y="0"/>
                    <a:pt x="24808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838975" y="2560942"/>
            <a:ext cx="14610050" cy="61309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6999"/>
              </a:lnSpc>
            </a:pP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2. Uso </a:t>
            </a: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 dispositivos como câmera</a:t>
            </a:r>
          </a:p>
          <a:p>
            <a:pPr algn="just">
              <a:lnSpc>
                <a:spcPts val="6999"/>
              </a:lnSpc>
            </a:pPr>
          </a:p>
          <a:p>
            <a:pPr algn="just" marL="863599" indent="-431800" lvl="1">
              <a:lnSpc>
                <a:spcPts val="6999"/>
              </a:lnSpc>
              <a:buFont typeface="Arial"/>
              <a:buChar char="•"/>
            </a:pP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Possibilidade de utilizar a webcam in</a:t>
            </a: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tegr</a:t>
            </a: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ada do notebook.</a:t>
            </a:r>
          </a:p>
          <a:p>
            <a:pPr algn="just">
              <a:lnSpc>
                <a:spcPts val="6999"/>
              </a:lnSpc>
            </a:pPr>
          </a:p>
          <a:p>
            <a:pPr algn="just" marL="863599" indent="-431800" lvl="1">
              <a:lnSpc>
                <a:spcPts val="6999"/>
              </a:lnSpc>
              <a:buFont typeface="Arial"/>
              <a:buChar char="•"/>
            </a:pP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Uso de celular como webcam, exigindo aplicativos instalados no celular e no computador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394557" y="198802"/>
            <a:ext cx="9070030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TRANSMISSÃO ONLINE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5311355" y="2857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76160" y="1696131"/>
            <a:ext cx="15916021" cy="807009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4808" y="0"/>
                  </a:moveTo>
                  <a:lnTo>
                    <a:pt x="4249918" y="0"/>
                  </a:lnTo>
                  <a:cubicBezTo>
                    <a:pt x="4256498" y="0"/>
                    <a:pt x="4262808" y="2614"/>
                    <a:pt x="4267460" y="7266"/>
                  </a:cubicBezTo>
                  <a:cubicBezTo>
                    <a:pt x="4272112" y="11918"/>
                    <a:pt x="4274726" y="18228"/>
                    <a:pt x="4274726" y="24808"/>
                  </a:cubicBezTo>
                  <a:lnTo>
                    <a:pt x="4274726" y="2142659"/>
                  </a:lnTo>
                  <a:cubicBezTo>
                    <a:pt x="4274726" y="2149239"/>
                    <a:pt x="4272112" y="2155548"/>
                    <a:pt x="4267460" y="2160201"/>
                  </a:cubicBezTo>
                  <a:cubicBezTo>
                    <a:pt x="4262808" y="2164853"/>
                    <a:pt x="4256498" y="2167467"/>
                    <a:pt x="4249918" y="2167467"/>
                  </a:cubicBezTo>
                  <a:lnTo>
                    <a:pt x="24808" y="2167467"/>
                  </a:lnTo>
                  <a:cubicBezTo>
                    <a:pt x="18228" y="2167467"/>
                    <a:pt x="11918" y="2164853"/>
                    <a:pt x="7266" y="2160201"/>
                  </a:cubicBezTo>
                  <a:cubicBezTo>
                    <a:pt x="2614" y="2155548"/>
                    <a:pt x="0" y="2149239"/>
                    <a:pt x="0" y="2142659"/>
                  </a:cubicBezTo>
                  <a:lnTo>
                    <a:pt x="0" y="24808"/>
                  </a:lnTo>
                  <a:cubicBezTo>
                    <a:pt x="0" y="18228"/>
                    <a:pt x="2614" y="11918"/>
                    <a:pt x="7266" y="7266"/>
                  </a:cubicBezTo>
                  <a:cubicBezTo>
                    <a:pt x="11918" y="2614"/>
                    <a:pt x="18228" y="0"/>
                    <a:pt x="24808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838975" y="3003854"/>
            <a:ext cx="14610050" cy="5245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6999"/>
              </a:lnSpc>
            </a:pP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3. Monitoramento </a:t>
            </a: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 áudio durante a transmissão</a:t>
            </a:r>
          </a:p>
          <a:p>
            <a:pPr algn="just">
              <a:lnSpc>
                <a:spcPts val="6999"/>
              </a:lnSpc>
            </a:pPr>
          </a:p>
          <a:p>
            <a:pPr algn="just" marL="863599" indent="-431800" lvl="1">
              <a:lnSpc>
                <a:spcPts val="6999"/>
              </a:lnSpc>
              <a:buFont typeface="Arial"/>
              <a:buChar char="•"/>
            </a:pP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Importância de verificar o som para evi</a:t>
            </a: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tar</a:t>
            </a: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distorções.</a:t>
            </a:r>
          </a:p>
          <a:p>
            <a:pPr algn="just">
              <a:lnSpc>
                <a:spcPts val="6999"/>
              </a:lnSpc>
            </a:pPr>
          </a:p>
          <a:p>
            <a:pPr algn="just" marL="863599" indent="-431800" lvl="1">
              <a:lnSpc>
                <a:spcPts val="6999"/>
              </a:lnSpc>
              <a:buFont typeface="Arial"/>
              <a:buChar char="•"/>
            </a:pP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Ajuste do volume caso esteja muito alto em plataformas como YouTube, Instagram ou Facebook.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394557" y="198802"/>
            <a:ext cx="9070030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TRANSMISSÃO ONLINE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5311355" y="2857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76160" y="1696131"/>
            <a:ext cx="15916021" cy="807009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4808" y="0"/>
                  </a:moveTo>
                  <a:lnTo>
                    <a:pt x="4249918" y="0"/>
                  </a:lnTo>
                  <a:cubicBezTo>
                    <a:pt x="4256498" y="0"/>
                    <a:pt x="4262808" y="2614"/>
                    <a:pt x="4267460" y="7266"/>
                  </a:cubicBezTo>
                  <a:cubicBezTo>
                    <a:pt x="4272112" y="11918"/>
                    <a:pt x="4274726" y="18228"/>
                    <a:pt x="4274726" y="24808"/>
                  </a:cubicBezTo>
                  <a:lnTo>
                    <a:pt x="4274726" y="2142659"/>
                  </a:lnTo>
                  <a:cubicBezTo>
                    <a:pt x="4274726" y="2149239"/>
                    <a:pt x="4272112" y="2155548"/>
                    <a:pt x="4267460" y="2160201"/>
                  </a:cubicBezTo>
                  <a:cubicBezTo>
                    <a:pt x="4262808" y="2164853"/>
                    <a:pt x="4256498" y="2167467"/>
                    <a:pt x="4249918" y="2167467"/>
                  </a:cubicBezTo>
                  <a:lnTo>
                    <a:pt x="24808" y="2167467"/>
                  </a:lnTo>
                  <a:cubicBezTo>
                    <a:pt x="18228" y="2167467"/>
                    <a:pt x="11918" y="2164853"/>
                    <a:pt x="7266" y="2160201"/>
                  </a:cubicBezTo>
                  <a:cubicBezTo>
                    <a:pt x="2614" y="2155548"/>
                    <a:pt x="0" y="2149239"/>
                    <a:pt x="0" y="2142659"/>
                  </a:cubicBezTo>
                  <a:lnTo>
                    <a:pt x="0" y="24808"/>
                  </a:lnTo>
                  <a:cubicBezTo>
                    <a:pt x="0" y="18228"/>
                    <a:pt x="2614" y="11918"/>
                    <a:pt x="7266" y="7266"/>
                  </a:cubicBezTo>
                  <a:cubicBezTo>
                    <a:pt x="11918" y="2614"/>
                    <a:pt x="18228" y="0"/>
                    <a:pt x="24808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3151339" y="3241675"/>
            <a:ext cx="11985321" cy="3670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Ga</a:t>
            </a:r>
            <a:r>
              <a:rPr lang="en-US" sz="6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rantir qualidade técnica na captação e transmissão de áudio e vídeo.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2800550" y="168147"/>
            <a:ext cx="8621219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OBJETIVO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5311355" y="2857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76160" y="1696131"/>
            <a:ext cx="15916021" cy="807009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4808" y="0"/>
                  </a:moveTo>
                  <a:lnTo>
                    <a:pt x="4249918" y="0"/>
                  </a:lnTo>
                  <a:cubicBezTo>
                    <a:pt x="4256498" y="0"/>
                    <a:pt x="4262808" y="2614"/>
                    <a:pt x="4267460" y="7266"/>
                  </a:cubicBezTo>
                  <a:cubicBezTo>
                    <a:pt x="4272112" y="11918"/>
                    <a:pt x="4274726" y="18228"/>
                    <a:pt x="4274726" y="24808"/>
                  </a:cubicBezTo>
                  <a:lnTo>
                    <a:pt x="4274726" y="2142659"/>
                  </a:lnTo>
                  <a:cubicBezTo>
                    <a:pt x="4274726" y="2149239"/>
                    <a:pt x="4272112" y="2155548"/>
                    <a:pt x="4267460" y="2160201"/>
                  </a:cubicBezTo>
                  <a:cubicBezTo>
                    <a:pt x="4262808" y="2164853"/>
                    <a:pt x="4256498" y="2167467"/>
                    <a:pt x="4249918" y="2167467"/>
                  </a:cubicBezTo>
                  <a:lnTo>
                    <a:pt x="24808" y="2167467"/>
                  </a:lnTo>
                  <a:cubicBezTo>
                    <a:pt x="18228" y="2167467"/>
                    <a:pt x="11918" y="2164853"/>
                    <a:pt x="7266" y="2160201"/>
                  </a:cubicBezTo>
                  <a:cubicBezTo>
                    <a:pt x="2614" y="2155548"/>
                    <a:pt x="0" y="2149239"/>
                    <a:pt x="0" y="2142659"/>
                  </a:cubicBezTo>
                  <a:lnTo>
                    <a:pt x="0" y="24808"/>
                  </a:lnTo>
                  <a:cubicBezTo>
                    <a:pt x="0" y="18228"/>
                    <a:pt x="2614" y="11918"/>
                    <a:pt x="7266" y="7266"/>
                  </a:cubicBezTo>
                  <a:cubicBezTo>
                    <a:pt x="11918" y="2614"/>
                    <a:pt x="18228" y="0"/>
                    <a:pt x="24808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838975" y="3003854"/>
            <a:ext cx="14610050" cy="5245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6999"/>
              </a:lnSpc>
            </a:pP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4. Medidores </a:t>
            </a: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 áudio no YouTube e OBS Studio</a:t>
            </a:r>
          </a:p>
          <a:p>
            <a:pPr algn="just">
              <a:lnSpc>
                <a:spcPts val="6999"/>
              </a:lnSpc>
            </a:pPr>
          </a:p>
          <a:p>
            <a:pPr algn="just" marL="863599" indent="-431800" lvl="1">
              <a:lnSpc>
                <a:spcPts val="6999"/>
              </a:lnSpc>
              <a:buFont typeface="Arial"/>
              <a:buChar char="•"/>
            </a:pP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Ambos possuem escala de níveis de áudio.</a:t>
            </a:r>
          </a:p>
          <a:p>
            <a:pPr algn="just">
              <a:lnSpc>
                <a:spcPts val="6999"/>
              </a:lnSpc>
            </a:pPr>
          </a:p>
          <a:p>
            <a:pPr algn="just" marL="863599" indent="-431800" lvl="1">
              <a:lnSpc>
                <a:spcPts val="6999"/>
              </a:lnSpc>
              <a:buFont typeface="Arial"/>
              <a:buChar char="•"/>
            </a:pP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</a:t>
            </a: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egião vermelha (acima de 80%) indica risco de distorção sonora.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394557" y="198802"/>
            <a:ext cx="9070030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TRANSMISSÃO ONLINE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5311355" y="2857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76160" y="1696131"/>
            <a:ext cx="15916021" cy="807009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4808" y="0"/>
                  </a:moveTo>
                  <a:lnTo>
                    <a:pt x="4249918" y="0"/>
                  </a:lnTo>
                  <a:cubicBezTo>
                    <a:pt x="4256498" y="0"/>
                    <a:pt x="4262808" y="2614"/>
                    <a:pt x="4267460" y="7266"/>
                  </a:cubicBezTo>
                  <a:cubicBezTo>
                    <a:pt x="4272112" y="11918"/>
                    <a:pt x="4274726" y="18228"/>
                    <a:pt x="4274726" y="24808"/>
                  </a:cubicBezTo>
                  <a:lnTo>
                    <a:pt x="4274726" y="2142659"/>
                  </a:lnTo>
                  <a:cubicBezTo>
                    <a:pt x="4274726" y="2149239"/>
                    <a:pt x="4272112" y="2155548"/>
                    <a:pt x="4267460" y="2160201"/>
                  </a:cubicBezTo>
                  <a:cubicBezTo>
                    <a:pt x="4262808" y="2164853"/>
                    <a:pt x="4256498" y="2167467"/>
                    <a:pt x="4249918" y="2167467"/>
                  </a:cubicBezTo>
                  <a:lnTo>
                    <a:pt x="24808" y="2167467"/>
                  </a:lnTo>
                  <a:cubicBezTo>
                    <a:pt x="18228" y="2167467"/>
                    <a:pt x="11918" y="2164853"/>
                    <a:pt x="7266" y="2160201"/>
                  </a:cubicBezTo>
                  <a:cubicBezTo>
                    <a:pt x="2614" y="2155548"/>
                    <a:pt x="0" y="2149239"/>
                    <a:pt x="0" y="2142659"/>
                  </a:cubicBezTo>
                  <a:lnTo>
                    <a:pt x="0" y="24808"/>
                  </a:lnTo>
                  <a:cubicBezTo>
                    <a:pt x="0" y="18228"/>
                    <a:pt x="2614" y="11918"/>
                    <a:pt x="7266" y="7266"/>
                  </a:cubicBezTo>
                  <a:cubicBezTo>
                    <a:pt x="11918" y="2614"/>
                    <a:pt x="18228" y="0"/>
                    <a:pt x="24808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159052" y="2118029"/>
            <a:ext cx="13969896" cy="7016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6999"/>
              </a:lnSpc>
            </a:pP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 5. O programa do webcam é o Droi</a:t>
            </a: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dCam. </a:t>
            </a:r>
          </a:p>
          <a:p>
            <a:pPr algn="just">
              <a:lnSpc>
                <a:spcPts val="6999"/>
              </a:lnSpc>
            </a:pPr>
          </a:p>
          <a:p>
            <a:pPr algn="just" marL="863599" indent="-431800" lvl="1">
              <a:lnSpc>
                <a:spcPts val="6999"/>
              </a:lnSpc>
              <a:buFont typeface="Arial"/>
              <a:buChar char="•"/>
            </a:pP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Baixar o aplicativo no celular e no computador</a:t>
            </a:r>
          </a:p>
          <a:p>
            <a:pPr algn="just">
              <a:lnSpc>
                <a:spcPts val="6999"/>
              </a:lnSpc>
            </a:pPr>
          </a:p>
          <a:p>
            <a:pPr algn="just" marL="863599" indent="-431800" lvl="1">
              <a:lnSpc>
                <a:spcPts val="6999"/>
              </a:lnSpc>
              <a:buFont typeface="Arial"/>
              <a:buChar char="•"/>
            </a:pP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Inserir endereço IP exibido no aplicativo do celular no programa do computador ou conectar os aparelhos na mesma rede Wi-fi. </a:t>
            </a:r>
          </a:p>
          <a:p>
            <a:pPr algn="just">
              <a:lnSpc>
                <a:spcPts val="6999"/>
              </a:lnSpc>
            </a:pPr>
          </a:p>
        </p:txBody>
      </p:sp>
      <p:grpSp>
        <p:nvGrpSpPr>
          <p:cNvPr name="Group 6" id="6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394557" y="198802"/>
            <a:ext cx="9070030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TRANSMISSÃO ONLINE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5311355" y="2857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76160" y="1696131"/>
            <a:ext cx="15916021" cy="807009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4808" y="0"/>
                  </a:moveTo>
                  <a:lnTo>
                    <a:pt x="4249918" y="0"/>
                  </a:lnTo>
                  <a:cubicBezTo>
                    <a:pt x="4256498" y="0"/>
                    <a:pt x="4262808" y="2614"/>
                    <a:pt x="4267460" y="7266"/>
                  </a:cubicBezTo>
                  <a:cubicBezTo>
                    <a:pt x="4272112" y="11918"/>
                    <a:pt x="4274726" y="18228"/>
                    <a:pt x="4274726" y="24808"/>
                  </a:cubicBezTo>
                  <a:lnTo>
                    <a:pt x="4274726" y="2142659"/>
                  </a:lnTo>
                  <a:cubicBezTo>
                    <a:pt x="4274726" y="2149239"/>
                    <a:pt x="4272112" y="2155548"/>
                    <a:pt x="4267460" y="2160201"/>
                  </a:cubicBezTo>
                  <a:cubicBezTo>
                    <a:pt x="4262808" y="2164853"/>
                    <a:pt x="4256498" y="2167467"/>
                    <a:pt x="4249918" y="2167467"/>
                  </a:cubicBezTo>
                  <a:lnTo>
                    <a:pt x="24808" y="2167467"/>
                  </a:lnTo>
                  <a:cubicBezTo>
                    <a:pt x="18228" y="2167467"/>
                    <a:pt x="11918" y="2164853"/>
                    <a:pt x="7266" y="2160201"/>
                  </a:cubicBezTo>
                  <a:cubicBezTo>
                    <a:pt x="2614" y="2155548"/>
                    <a:pt x="0" y="2149239"/>
                    <a:pt x="0" y="2142659"/>
                  </a:cubicBezTo>
                  <a:lnTo>
                    <a:pt x="0" y="24808"/>
                  </a:lnTo>
                  <a:cubicBezTo>
                    <a:pt x="0" y="18228"/>
                    <a:pt x="2614" y="11918"/>
                    <a:pt x="7266" y="7266"/>
                  </a:cubicBezTo>
                  <a:cubicBezTo>
                    <a:pt x="11918" y="2614"/>
                    <a:pt x="18228" y="0"/>
                    <a:pt x="24808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149222" y="2555875"/>
            <a:ext cx="13969896" cy="2587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863599" indent="-431800" lvl="1">
              <a:lnSpc>
                <a:spcPts val="6999"/>
              </a:lnSpc>
              <a:buFont typeface="Arial"/>
              <a:buChar char="•"/>
            </a:pP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Escolher o áudio </a:t>
            </a:r>
            <a:r>
              <a:rPr lang="en-US" b="true" sz="39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da transmissão: pode ser o celular, microfone conectado ao computador ou a mesa de som (com saída USB) conectada ao computador.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394557" y="198802"/>
            <a:ext cx="9070030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TRANSMISSÃO ONLINE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5311355" y="2857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173025" y="5584972"/>
            <a:ext cx="9941950" cy="4349603"/>
          </a:xfrm>
          <a:custGeom>
            <a:avLst/>
            <a:gdLst/>
            <a:ahLst/>
            <a:cxnLst/>
            <a:rect r="r" b="b" t="t" l="l"/>
            <a:pathLst>
              <a:path h="4349603" w="9941950">
                <a:moveTo>
                  <a:pt x="0" y="0"/>
                </a:moveTo>
                <a:lnTo>
                  <a:pt x="9941950" y="0"/>
                </a:lnTo>
                <a:lnTo>
                  <a:pt x="9941950" y="4349603"/>
                </a:lnTo>
                <a:lnTo>
                  <a:pt x="0" y="43496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-452037"/>
            <a:ext cx="18288000" cy="5595537"/>
            <a:chOff x="0" y="0"/>
            <a:chExt cx="4816593" cy="147372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1473722"/>
            </a:xfrm>
            <a:custGeom>
              <a:avLst/>
              <a:gdLst/>
              <a:ahLst/>
              <a:cxnLst/>
              <a:rect r="r" b="b" t="t" l="l"/>
              <a:pathLst>
                <a:path h="1473722" w="4816592">
                  <a:moveTo>
                    <a:pt x="21590" y="0"/>
                  </a:moveTo>
                  <a:lnTo>
                    <a:pt x="4795002" y="0"/>
                  </a:lnTo>
                  <a:cubicBezTo>
                    <a:pt x="4800728" y="0"/>
                    <a:pt x="4806220" y="2275"/>
                    <a:pt x="4810269" y="6324"/>
                  </a:cubicBezTo>
                  <a:cubicBezTo>
                    <a:pt x="4814318" y="10372"/>
                    <a:pt x="4816592" y="15864"/>
                    <a:pt x="4816592" y="21590"/>
                  </a:cubicBezTo>
                  <a:lnTo>
                    <a:pt x="4816592" y="1452132"/>
                  </a:lnTo>
                  <a:cubicBezTo>
                    <a:pt x="4816592" y="1464056"/>
                    <a:pt x="4806926" y="1473722"/>
                    <a:pt x="4795002" y="1473722"/>
                  </a:cubicBezTo>
                  <a:lnTo>
                    <a:pt x="21590" y="1473722"/>
                  </a:lnTo>
                  <a:cubicBezTo>
                    <a:pt x="15864" y="1473722"/>
                    <a:pt x="10372" y="1471447"/>
                    <a:pt x="6324" y="1467398"/>
                  </a:cubicBezTo>
                  <a:cubicBezTo>
                    <a:pt x="2275" y="1463349"/>
                    <a:pt x="0" y="1457858"/>
                    <a:pt x="0" y="1452132"/>
                  </a:cubicBezTo>
                  <a:lnTo>
                    <a:pt x="0" y="21590"/>
                  </a:lnTo>
                  <a:cubicBezTo>
                    <a:pt x="0" y="9666"/>
                    <a:pt x="9666" y="0"/>
                    <a:pt x="21590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816593" cy="151182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518902" y="718647"/>
            <a:ext cx="17250196" cy="3435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0"/>
              </a:lnSpc>
            </a:pPr>
            <a:r>
              <a:rPr lang="en-US" sz="20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OBRIGADO!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0B6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-834997"/>
            <a:ext cx="18288000" cy="3086100"/>
            <a:chOff x="0" y="0"/>
            <a:chExt cx="4816593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812800"/>
            </a:xfrm>
            <a:custGeom>
              <a:avLst/>
              <a:gdLst/>
              <a:ahLst/>
              <a:cxnLst/>
              <a:rect r="r" b="b" t="t" l="l"/>
              <a:pathLst>
                <a:path h="812800" w="4816592">
                  <a:moveTo>
                    <a:pt x="21590" y="0"/>
                  </a:moveTo>
                  <a:lnTo>
                    <a:pt x="4795002" y="0"/>
                  </a:lnTo>
                  <a:cubicBezTo>
                    <a:pt x="4800728" y="0"/>
                    <a:pt x="4806220" y="2275"/>
                    <a:pt x="4810269" y="6324"/>
                  </a:cubicBezTo>
                  <a:cubicBezTo>
                    <a:pt x="4814318" y="10372"/>
                    <a:pt x="4816592" y="15864"/>
                    <a:pt x="4816592" y="21590"/>
                  </a:cubicBezTo>
                  <a:lnTo>
                    <a:pt x="4816592" y="791210"/>
                  </a:lnTo>
                  <a:cubicBezTo>
                    <a:pt x="4816592" y="803134"/>
                    <a:pt x="4806926" y="812800"/>
                    <a:pt x="4795002" y="812800"/>
                  </a:cubicBezTo>
                  <a:lnTo>
                    <a:pt x="21590" y="812800"/>
                  </a:lnTo>
                  <a:cubicBezTo>
                    <a:pt x="9666" y="812800"/>
                    <a:pt x="0" y="803134"/>
                    <a:pt x="0" y="791210"/>
                  </a:cubicBezTo>
                  <a:lnTo>
                    <a:pt x="0" y="21590"/>
                  </a:lnTo>
                  <a:cubicBezTo>
                    <a:pt x="0" y="9666"/>
                    <a:pt x="9666" y="0"/>
                    <a:pt x="2159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2302405" y="3008872"/>
            <a:ext cx="3086100" cy="6249428"/>
            <a:chOff x="0" y="0"/>
            <a:chExt cx="4114800" cy="8332570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1119645"/>
              <a:ext cx="4114800" cy="7212926"/>
              <a:chOff x="0" y="0"/>
              <a:chExt cx="812800" cy="1424775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812800" cy="1424775"/>
              </a:xfrm>
              <a:custGeom>
                <a:avLst/>
                <a:gdLst/>
                <a:ahLst/>
                <a:cxnLst/>
                <a:rect r="r" b="b" t="t" l="l"/>
                <a:pathLst>
                  <a:path h="1424775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9" id="9"/>
            <p:cNvGrpSpPr/>
            <p:nvPr/>
          </p:nvGrpSpPr>
          <p:grpSpPr>
            <a:xfrm rot="0">
              <a:off x="0" y="3120189"/>
              <a:ext cx="4114800" cy="5212381"/>
              <a:chOff x="0" y="0"/>
              <a:chExt cx="812800" cy="1029606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812800" cy="1029606"/>
              </a:xfrm>
              <a:custGeom>
                <a:avLst/>
                <a:gdLst/>
                <a:ahLst/>
                <a:cxnLst/>
                <a:rect r="r" b="b" t="t" l="l"/>
                <a:pathLst>
                  <a:path h="1029606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1" id="11"/>
              <p:cNvSpPr txBox="true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2" id="12"/>
            <p:cNvGrpSpPr/>
            <p:nvPr/>
          </p:nvGrpSpPr>
          <p:grpSpPr>
            <a:xfrm rot="0">
              <a:off x="0" y="2452808"/>
              <a:ext cx="4114800" cy="4114800"/>
              <a:chOff x="0" y="0"/>
              <a:chExt cx="812800" cy="812800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4" id="14"/>
              <p:cNvSpPr txBox="true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5" id="15"/>
            <p:cNvGrpSpPr/>
            <p:nvPr/>
          </p:nvGrpSpPr>
          <p:grpSpPr>
            <a:xfrm rot="0">
              <a:off x="937755" y="0"/>
              <a:ext cx="2239290" cy="2239290"/>
              <a:chOff x="0" y="0"/>
              <a:chExt cx="812800" cy="812800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17" id="17"/>
              <p:cNvSpPr txBox="true"/>
              <p:nvPr/>
            </p:nvSpPr>
            <p:spPr>
              <a:xfrm>
                <a:off x="76200" y="-28575"/>
                <a:ext cx="660400" cy="765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7000"/>
                  </a:lnSpc>
                </a:pPr>
                <a:r>
                  <a:rPr lang="en-US" b="true" sz="5000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1</a:t>
                </a:r>
              </a:p>
            </p:txBody>
          </p:sp>
        </p:grpSp>
      </p:grpSp>
      <p:sp>
        <p:nvSpPr>
          <p:cNvPr name="TextBox 18" id="18"/>
          <p:cNvSpPr txBox="true"/>
          <p:nvPr/>
        </p:nvSpPr>
        <p:spPr>
          <a:xfrm rot="0">
            <a:off x="6404263" y="603278"/>
            <a:ext cx="5479473" cy="10096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CONTÉUDO</a:t>
            </a:r>
          </a:p>
        </p:txBody>
      </p:sp>
      <p:grpSp>
        <p:nvGrpSpPr>
          <p:cNvPr name="Group 19" id="19"/>
          <p:cNvGrpSpPr/>
          <p:nvPr/>
        </p:nvGrpSpPr>
        <p:grpSpPr>
          <a:xfrm rot="0">
            <a:off x="5831945" y="3008872"/>
            <a:ext cx="3086100" cy="6249428"/>
            <a:chOff x="0" y="0"/>
            <a:chExt cx="4114800" cy="8332570"/>
          </a:xfrm>
        </p:grpSpPr>
        <p:grpSp>
          <p:nvGrpSpPr>
            <p:cNvPr name="Group 20" id="20"/>
            <p:cNvGrpSpPr/>
            <p:nvPr/>
          </p:nvGrpSpPr>
          <p:grpSpPr>
            <a:xfrm rot="0">
              <a:off x="0" y="1119645"/>
              <a:ext cx="4114800" cy="7212926"/>
              <a:chOff x="0" y="0"/>
              <a:chExt cx="812800" cy="1424775"/>
            </a:xfrm>
          </p:grpSpPr>
          <p:sp>
            <p:nvSpPr>
              <p:cNvPr name="Freeform 21" id="21"/>
              <p:cNvSpPr/>
              <p:nvPr/>
            </p:nvSpPr>
            <p:spPr>
              <a:xfrm flipH="false" flipV="false" rot="0">
                <a:off x="0" y="0"/>
                <a:ext cx="812800" cy="1424775"/>
              </a:xfrm>
              <a:custGeom>
                <a:avLst/>
                <a:gdLst/>
                <a:ahLst/>
                <a:cxnLst/>
                <a:rect r="r" b="b" t="t" l="l"/>
                <a:pathLst>
                  <a:path h="1424775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name="TextBox 22" id="22"/>
              <p:cNvSpPr txBox="true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3" id="23"/>
            <p:cNvGrpSpPr/>
            <p:nvPr/>
          </p:nvGrpSpPr>
          <p:grpSpPr>
            <a:xfrm rot="0">
              <a:off x="0" y="3120189"/>
              <a:ext cx="4114800" cy="5212381"/>
              <a:chOff x="0" y="0"/>
              <a:chExt cx="812800" cy="1029606"/>
            </a:xfrm>
          </p:grpSpPr>
          <p:sp>
            <p:nvSpPr>
              <p:cNvPr name="Freeform 24" id="24"/>
              <p:cNvSpPr/>
              <p:nvPr/>
            </p:nvSpPr>
            <p:spPr>
              <a:xfrm flipH="false" flipV="false" rot="0">
                <a:off x="0" y="0"/>
                <a:ext cx="812800" cy="1029606"/>
              </a:xfrm>
              <a:custGeom>
                <a:avLst/>
                <a:gdLst/>
                <a:ahLst/>
                <a:cxnLst/>
                <a:rect r="r" b="b" t="t" l="l"/>
                <a:pathLst>
                  <a:path h="1029606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25" id="25"/>
              <p:cNvSpPr txBox="true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6" id="26"/>
            <p:cNvGrpSpPr/>
            <p:nvPr/>
          </p:nvGrpSpPr>
          <p:grpSpPr>
            <a:xfrm rot="0">
              <a:off x="0" y="2452808"/>
              <a:ext cx="4114800" cy="4114800"/>
              <a:chOff x="0" y="0"/>
              <a:chExt cx="812800" cy="812800"/>
            </a:xfrm>
          </p:grpSpPr>
          <p:sp>
            <p:nvSpPr>
              <p:cNvPr name="Freeform 27" id="27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28" id="28"/>
              <p:cNvSpPr txBox="true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9" id="29"/>
            <p:cNvGrpSpPr/>
            <p:nvPr/>
          </p:nvGrpSpPr>
          <p:grpSpPr>
            <a:xfrm rot="0">
              <a:off x="937755" y="0"/>
              <a:ext cx="2239290" cy="2239290"/>
              <a:chOff x="0" y="0"/>
              <a:chExt cx="812800" cy="812800"/>
            </a:xfrm>
          </p:grpSpPr>
          <p:sp>
            <p:nvSpPr>
              <p:cNvPr name="Freeform 30" id="30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31" id="31"/>
              <p:cNvSpPr txBox="true"/>
              <p:nvPr/>
            </p:nvSpPr>
            <p:spPr>
              <a:xfrm>
                <a:off x="76200" y="-28575"/>
                <a:ext cx="660400" cy="765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7000"/>
                  </a:lnSpc>
                </a:pPr>
                <a:r>
                  <a:rPr lang="en-US" b="true" sz="5000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2</a:t>
                </a:r>
              </a:p>
            </p:txBody>
          </p:sp>
        </p:grpSp>
      </p:grpSp>
      <p:grpSp>
        <p:nvGrpSpPr>
          <p:cNvPr name="Group 32" id="32"/>
          <p:cNvGrpSpPr/>
          <p:nvPr/>
        </p:nvGrpSpPr>
        <p:grpSpPr>
          <a:xfrm rot="0">
            <a:off x="9365720" y="3008872"/>
            <a:ext cx="3086100" cy="6249428"/>
            <a:chOff x="0" y="0"/>
            <a:chExt cx="4114800" cy="8332570"/>
          </a:xfrm>
        </p:grpSpPr>
        <p:grpSp>
          <p:nvGrpSpPr>
            <p:cNvPr name="Group 33" id="33"/>
            <p:cNvGrpSpPr/>
            <p:nvPr/>
          </p:nvGrpSpPr>
          <p:grpSpPr>
            <a:xfrm rot="0">
              <a:off x="0" y="1119645"/>
              <a:ext cx="4114800" cy="7212926"/>
              <a:chOff x="0" y="0"/>
              <a:chExt cx="812800" cy="1424775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812800" cy="1424775"/>
              </a:xfrm>
              <a:custGeom>
                <a:avLst/>
                <a:gdLst/>
                <a:ahLst/>
                <a:cxnLst/>
                <a:rect r="r" b="b" t="t" l="l"/>
                <a:pathLst>
                  <a:path h="1424775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name="TextBox 35" id="35"/>
              <p:cNvSpPr txBox="true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6" id="36"/>
            <p:cNvGrpSpPr/>
            <p:nvPr/>
          </p:nvGrpSpPr>
          <p:grpSpPr>
            <a:xfrm rot="0">
              <a:off x="0" y="3120189"/>
              <a:ext cx="4114800" cy="5212381"/>
              <a:chOff x="0" y="0"/>
              <a:chExt cx="812800" cy="102960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812800" cy="1029606"/>
              </a:xfrm>
              <a:custGeom>
                <a:avLst/>
                <a:gdLst/>
                <a:ahLst/>
                <a:cxnLst/>
                <a:rect r="r" b="b" t="t" l="l"/>
                <a:pathLst>
                  <a:path h="1029606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38" id="38"/>
              <p:cNvSpPr txBox="true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9" id="39"/>
            <p:cNvGrpSpPr/>
            <p:nvPr/>
          </p:nvGrpSpPr>
          <p:grpSpPr>
            <a:xfrm rot="0">
              <a:off x="0" y="2452808"/>
              <a:ext cx="4114800" cy="4114800"/>
              <a:chOff x="0" y="0"/>
              <a:chExt cx="812800" cy="812800"/>
            </a:xfrm>
          </p:grpSpPr>
          <p:sp>
            <p:nvSpPr>
              <p:cNvPr name="Freeform 40" id="40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41" id="41"/>
              <p:cNvSpPr txBox="true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42" id="42"/>
            <p:cNvGrpSpPr/>
            <p:nvPr/>
          </p:nvGrpSpPr>
          <p:grpSpPr>
            <a:xfrm rot="0">
              <a:off x="937755" y="0"/>
              <a:ext cx="2239290" cy="2239290"/>
              <a:chOff x="0" y="0"/>
              <a:chExt cx="812800" cy="812800"/>
            </a:xfrm>
          </p:grpSpPr>
          <p:sp>
            <p:nvSpPr>
              <p:cNvPr name="Freeform 43" id="43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44" id="44"/>
              <p:cNvSpPr txBox="true"/>
              <p:nvPr/>
            </p:nvSpPr>
            <p:spPr>
              <a:xfrm>
                <a:off x="76200" y="-28575"/>
                <a:ext cx="660400" cy="765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7000"/>
                  </a:lnSpc>
                </a:pPr>
                <a:r>
                  <a:rPr lang="en-US" b="true" sz="5000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3</a:t>
                </a:r>
              </a:p>
            </p:txBody>
          </p:sp>
        </p:grpSp>
      </p:grpSp>
      <p:grpSp>
        <p:nvGrpSpPr>
          <p:cNvPr name="Group 45" id="45"/>
          <p:cNvGrpSpPr/>
          <p:nvPr/>
        </p:nvGrpSpPr>
        <p:grpSpPr>
          <a:xfrm rot="0">
            <a:off x="12899495" y="3008872"/>
            <a:ext cx="3086100" cy="6249428"/>
            <a:chOff x="0" y="0"/>
            <a:chExt cx="4114800" cy="8332570"/>
          </a:xfrm>
        </p:grpSpPr>
        <p:grpSp>
          <p:nvGrpSpPr>
            <p:cNvPr name="Group 46" id="46"/>
            <p:cNvGrpSpPr/>
            <p:nvPr/>
          </p:nvGrpSpPr>
          <p:grpSpPr>
            <a:xfrm rot="0">
              <a:off x="0" y="1119645"/>
              <a:ext cx="4114800" cy="7212926"/>
              <a:chOff x="0" y="0"/>
              <a:chExt cx="812800" cy="1424775"/>
            </a:xfrm>
          </p:grpSpPr>
          <p:sp>
            <p:nvSpPr>
              <p:cNvPr name="Freeform 47" id="47"/>
              <p:cNvSpPr/>
              <p:nvPr/>
            </p:nvSpPr>
            <p:spPr>
              <a:xfrm flipH="false" flipV="false" rot="0">
                <a:off x="0" y="0"/>
                <a:ext cx="812800" cy="1424775"/>
              </a:xfrm>
              <a:custGeom>
                <a:avLst/>
                <a:gdLst/>
                <a:ahLst/>
                <a:cxnLst/>
                <a:rect r="r" b="b" t="t" l="l"/>
                <a:pathLst>
                  <a:path h="1424775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1296835"/>
                    </a:lnTo>
                    <a:cubicBezTo>
                      <a:pt x="812800" y="1330767"/>
                      <a:pt x="799321" y="1363309"/>
                      <a:pt x="775327" y="1387302"/>
                    </a:cubicBezTo>
                    <a:cubicBezTo>
                      <a:pt x="751333" y="1411296"/>
                      <a:pt x="718791" y="1424775"/>
                      <a:pt x="684859" y="1424775"/>
                    </a:cubicBezTo>
                    <a:lnTo>
                      <a:pt x="127941" y="1424775"/>
                    </a:lnTo>
                    <a:cubicBezTo>
                      <a:pt x="94009" y="1424775"/>
                      <a:pt x="61467" y="1411296"/>
                      <a:pt x="37473" y="1387302"/>
                    </a:cubicBezTo>
                    <a:cubicBezTo>
                      <a:pt x="13479" y="1363309"/>
                      <a:pt x="0" y="1330767"/>
                      <a:pt x="0" y="129683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name="TextBox 48" id="48"/>
              <p:cNvSpPr txBox="true"/>
              <p:nvPr/>
            </p:nvSpPr>
            <p:spPr>
              <a:xfrm>
                <a:off x="0" y="-38100"/>
                <a:ext cx="812800" cy="14628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49" id="49"/>
            <p:cNvGrpSpPr/>
            <p:nvPr/>
          </p:nvGrpSpPr>
          <p:grpSpPr>
            <a:xfrm rot="0">
              <a:off x="0" y="3120189"/>
              <a:ext cx="4114800" cy="5212381"/>
              <a:chOff x="0" y="0"/>
              <a:chExt cx="812800" cy="1029606"/>
            </a:xfrm>
          </p:grpSpPr>
          <p:sp>
            <p:nvSpPr>
              <p:cNvPr name="Freeform 50" id="50"/>
              <p:cNvSpPr/>
              <p:nvPr/>
            </p:nvSpPr>
            <p:spPr>
              <a:xfrm flipH="false" flipV="false" rot="0">
                <a:off x="0" y="0"/>
                <a:ext cx="812800" cy="1029606"/>
              </a:xfrm>
              <a:custGeom>
                <a:avLst/>
                <a:gdLst/>
                <a:ahLst/>
                <a:cxnLst/>
                <a:rect r="r" b="b" t="t" l="l"/>
                <a:pathLst>
                  <a:path h="1029606" w="812800">
                    <a:moveTo>
                      <a:pt x="127941" y="0"/>
                    </a:moveTo>
                    <a:lnTo>
                      <a:pt x="684859" y="0"/>
                    </a:lnTo>
                    <a:cubicBezTo>
                      <a:pt x="718791" y="0"/>
                      <a:pt x="751333" y="13479"/>
                      <a:pt x="775327" y="37473"/>
                    </a:cubicBezTo>
                    <a:cubicBezTo>
                      <a:pt x="799321" y="61467"/>
                      <a:pt x="812800" y="94009"/>
                      <a:pt x="812800" y="127941"/>
                    </a:cubicBezTo>
                    <a:lnTo>
                      <a:pt x="812800" y="901665"/>
                    </a:lnTo>
                    <a:cubicBezTo>
                      <a:pt x="812800" y="935597"/>
                      <a:pt x="799321" y="968140"/>
                      <a:pt x="775327" y="992133"/>
                    </a:cubicBezTo>
                    <a:cubicBezTo>
                      <a:pt x="751333" y="1016127"/>
                      <a:pt x="718791" y="1029606"/>
                      <a:pt x="684859" y="1029606"/>
                    </a:cubicBezTo>
                    <a:lnTo>
                      <a:pt x="127941" y="1029606"/>
                    </a:lnTo>
                    <a:cubicBezTo>
                      <a:pt x="94009" y="1029606"/>
                      <a:pt x="61467" y="1016127"/>
                      <a:pt x="37473" y="992133"/>
                    </a:cubicBezTo>
                    <a:cubicBezTo>
                      <a:pt x="13479" y="968140"/>
                      <a:pt x="0" y="935597"/>
                      <a:pt x="0" y="901665"/>
                    </a:cubicBezTo>
                    <a:lnTo>
                      <a:pt x="0" y="127941"/>
                    </a:lnTo>
                    <a:cubicBezTo>
                      <a:pt x="0" y="94009"/>
                      <a:pt x="13479" y="61467"/>
                      <a:pt x="37473" y="37473"/>
                    </a:cubicBezTo>
                    <a:cubicBezTo>
                      <a:pt x="61467" y="13479"/>
                      <a:pt x="94009" y="0"/>
                      <a:pt x="127941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51" id="51"/>
              <p:cNvSpPr txBox="true"/>
              <p:nvPr/>
            </p:nvSpPr>
            <p:spPr>
              <a:xfrm>
                <a:off x="0" y="-38100"/>
                <a:ext cx="812800" cy="1067706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52" id="52"/>
            <p:cNvGrpSpPr/>
            <p:nvPr/>
          </p:nvGrpSpPr>
          <p:grpSpPr>
            <a:xfrm rot="0">
              <a:off x="0" y="2452808"/>
              <a:ext cx="4114800" cy="4114800"/>
              <a:chOff x="0" y="0"/>
              <a:chExt cx="812800" cy="812800"/>
            </a:xfrm>
          </p:grpSpPr>
          <p:sp>
            <p:nvSpPr>
              <p:cNvPr name="Freeform 53" id="53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54" id="54"/>
              <p:cNvSpPr txBox="true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55" id="55"/>
            <p:cNvGrpSpPr/>
            <p:nvPr/>
          </p:nvGrpSpPr>
          <p:grpSpPr>
            <a:xfrm rot="0">
              <a:off x="937755" y="0"/>
              <a:ext cx="2239290" cy="2239290"/>
              <a:chOff x="0" y="0"/>
              <a:chExt cx="812800" cy="812800"/>
            </a:xfrm>
          </p:grpSpPr>
          <p:sp>
            <p:nvSpPr>
              <p:cNvPr name="Freeform 56" id="56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57" id="57"/>
              <p:cNvSpPr txBox="true"/>
              <p:nvPr/>
            </p:nvSpPr>
            <p:spPr>
              <a:xfrm>
                <a:off x="76200" y="-28575"/>
                <a:ext cx="660400" cy="765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7000"/>
                  </a:lnSpc>
                </a:pPr>
                <a:r>
                  <a:rPr lang="en-US" b="true" sz="5000">
                    <a:solidFill>
                      <a:srgbClr val="000000"/>
                    </a:solidFill>
                    <a:latin typeface="Open Sans Bold"/>
                    <a:ea typeface="Open Sans Bold"/>
                    <a:cs typeface="Open Sans Bold"/>
                    <a:sym typeface="Open Sans Bold"/>
                  </a:rPr>
                  <a:t>4</a:t>
                </a:r>
              </a:p>
            </p:txBody>
          </p:sp>
        </p:grpSp>
      </p:grpSp>
      <p:sp>
        <p:nvSpPr>
          <p:cNvPr name="TextBox 58" id="58"/>
          <p:cNvSpPr txBox="true"/>
          <p:nvPr/>
        </p:nvSpPr>
        <p:spPr>
          <a:xfrm rot="0">
            <a:off x="2600552" y="5443348"/>
            <a:ext cx="2489807" cy="2114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Operação básica de mesa de som e projetores.</a:t>
            </a:r>
          </a:p>
        </p:txBody>
      </p:sp>
      <p:sp>
        <p:nvSpPr>
          <p:cNvPr name="TextBox 59" id="59"/>
          <p:cNvSpPr txBox="true"/>
          <p:nvPr/>
        </p:nvSpPr>
        <p:spPr>
          <a:xfrm rot="0">
            <a:off x="5933448" y="5710048"/>
            <a:ext cx="2883092" cy="1581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Técnicas de microfonação e equalização.</a:t>
            </a:r>
          </a:p>
        </p:txBody>
      </p:sp>
      <p:sp>
        <p:nvSpPr>
          <p:cNvPr name="TextBox 60" id="60"/>
          <p:cNvSpPr txBox="true"/>
          <p:nvPr/>
        </p:nvSpPr>
        <p:spPr>
          <a:xfrm rot="0">
            <a:off x="9674226" y="5710048"/>
            <a:ext cx="2469086" cy="1581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Controle de slides, letras e imagens.</a:t>
            </a:r>
          </a:p>
        </p:txBody>
      </p:sp>
      <p:sp>
        <p:nvSpPr>
          <p:cNvPr name="TextBox 61" id="61"/>
          <p:cNvSpPr txBox="true"/>
          <p:nvPr/>
        </p:nvSpPr>
        <p:spPr>
          <a:xfrm rot="0">
            <a:off x="13244567" y="5710048"/>
            <a:ext cx="2395955" cy="1581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Noções de transmissão online.</a:t>
            </a:r>
          </a:p>
        </p:txBody>
      </p:sp>
      <p:sp>
        <p:nvSpPr>
          <p:cNvPr name="Freeform 62" id="62"/>
          <p:cNvSpPr/>
          <p:nvPr/>
        </p:nvSpPr>
        <p:spPr>
          <a:xfrm flipH="false" flipV="false" rot="0">
            <a:off x="15216105" y="110788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0"/>
                </a:lnTo>
                <a:lnTo>
                  <a:pt x="0" y="12897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4B4B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65060" y="1604883"/>
            <a:ext cx="13957880" cy="707723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8288" y="0"/>
                  </a:moveTo>
                  <a:lnTo>
                    <a:pt x="4246438" y="0"/>
                  </a:lnTo>
                  <a:cubicBezTo>
                    <a:pt x="4262061" y="0"/>
                    <a:pt x="4274726" y="12665"/>
                    <a:pt x="4274726" y="28288"/>
                  </a:cubicBezTo>
                  <a:lnTo>
                    <a:pt x="4274726" y="2139179"/>
                  </a:lnTo>
                  <a:cubicBezTo>
                    <a:pt x="4274726" y="2146681"/>
                    <a:pt x="4271745" y="2153876"/>
                    <a:pt x="4266441" y="2159181"/>
                  </a:cubicBezTo>
                  <a:cubicBezTo>
                    <a:pt x="4261136" y="2164486"/>
                    <a:pt x="4253940" y="2167467"/>
                    <a:pt x="4246438" y="2167467"/>
                  </a:cubicBezTo>
                  <a:lnTo>
                    <a:pt x="28288" y="2167467"/>
                  </a:lnTo>
                  <a:cubicBezTo>
                    <a:pt x="20785" y="2167467"/>
                    <a:pt x="13590" y="2164486"/>
                    <a:pt x="8285" y="2159181"/>
                  </a:cubicBezTo>
                  <a:cubicBezTo>
                    <a:pt x="2980" y="2153876"/>
                    <a:pt x="0" y="2146681"/>
                    <a:pt x="0" y="2139179"/>
                  </a:cubicBezTo>
                  <a:lnTo>
                    <a:pt x="0" y="28288"/>
                  </a:lnTo>
                  <a:cubicBezTo>
                    <a:pt x="0" y="20785"/>
                    <a:pt x="2980" y="13590"/>
                    <a:pt x="8285" y="8285"/>
                  </a:cubicBezTo>
                  <a:cubicBezTo>
                    <a:pt x="13590" y="2980"/>
                    <a:pt x="20785" y="0"/>
                    <a:pt x="28288" y="0"/>
                  </a:cubicBezTo>
                  <a:close/>
                </a:path>
              </a:pathLst>
            </a:custGeom>
            <a:solidFill>
              <a:srgbClr val="F4F4F1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165060" y="4061003"/>
            <a:ext cx="13957880" cy="41440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076"/>
              </a:lnSpc>
            </a:pPr>
            <a:r>
              <a:rPr lang="en-US" sz="7911" b="true">
                <a:solidFill>
                  <a:srgbClr val="725825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OPERAÇÃO BÁSICA </a:t>
            </a:r>
          </a:p>
          <a:p>
            <a:pPr algn="ctr">
              <a:lnSpc>
                <a:spcPts val="11076"/>
              </a:lnSpc>
            </a:pPr>
            <a:r>
              <a:rPr lang="en-US" sz="7911" b="true">
                <a:solidFill>
                  <a:srgbClr val="725825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 MES</a:t>
            </a:r>
            <a:r>
              <a:rPr lang="en-US" sz="7911" b="true">
                <a:solidFill>
                  <a:srgbClr val="725825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 DE SOM  E PROJETORES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5291473" y="0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1" y="0"/>
                </a:lnTo>
                <a:lnTo>
                  <a:pt x="2948071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8304266" y="1905286"/>
            <a:ext cx="1679467" cy="1679467"/>
            <a:chOff x="0" y="0"/>
            <a:chExt cx="812800" cy="8128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0433F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76200" y="-28575"/>
              <a:ext cx="660400" cy="7651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7000"/>
                </a:lnSpc>
              </a:pPr>
              <a:r>
                <a:rPr lang="en-US" b="true" sz="5000">
                  <a:solidFill>
                    <a:srgbClr val="F4F4F1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1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76160" y="1696131"/>
            <a:ext cx="15916021" cy="807009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4808" y="0"/>
                  </a:moveTo>
                  <a:lnTo>
                    <a:pt x="4249918" y="0"/>
                  </a:lnTo>
                  <a:cubicBezTo>
                    <a:pt x="4256498" y="0"/>
                    <a:pt x="4262808" y="2614"/>
                    <a:pt x="4267460" y="7266"/>
                  </a:cubicBezTo>
                  <a:cubicBezTo>
                    <a:pt x="4272112" y="11918"/>
                    <a:pt x="4274726" y="18228"/>
                    <a:pt x="4274726" y="24808"/>
                  </a:cubicBezTo>
                  <a:lnTo>
                    <a:pt x="4274726" y="2142659"/>
                  </a:lnTo>
                  <a:cubicBezTo>
                    <a:pt x="4274726" y="2149239"/>
                    <a:pt x="4272112" y="2155548"/>
                    <a:pt x="4267460" y="2160201"/>
                  </a:cubicBezTo>
                  <a:cubicBezTo>
                    <a:pt x="4262808" y="2164853"/>
                    <a:pt x="4256498" y="2167467"/>
                    <a:pt x="4249918" y="2167467"/>
                  </a:cubicBezTo>
                  <a:lnTo>
                    <a:pt x="24808" y="2167467"/>
                  </a:lnTo>
                  <a:cubicBezTo>
                    <a:pt x="18228" y="2167467"/>
                    <a:pt x="11918" y="2164853"/>
                    <a:pt x="7266" y="2160201"/>
                  </a:cubicBezTo>
                  <a:cubicBezTo>
                    <a:pt x="2614" y="2155548"/>
                    <a:pt x="0" y="2149239"/>
                    <a:pt x="0" y="2142659"/>
                  </a:cubicBezTo>
                  <a:lnTo>
                    <a:pt x="0" y="24808"/>
                  </a:lnTo>
                  <a:cubicBezTo>
                    <a:pt x="0" y="18228"/>
                    <a:pt x="2614" y="11918"/>
                    <a:pt x="7266" y="7266"/>
                  </a:cubicBezTo>
                  <a:cubicBezTo>
                    <a:pt x="11918" y="2614"/>
                    <a:pt x="18228" y="0"/>
                    <a:pt x="24808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129706" y="2886379"/>
            <a:ext cx="14028589" cy="561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599"/>
              </a:lnSpc>
            </a:pP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 mesa de som é um equip</a:t>
            </a: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amento essencial para a conexão de microfones, instrumentos musicais e a entrada de áudio proveniente de computadores, notebooks, entre outros dispositivos.  É possível conectar instrumentos musicais, como violões e teclados, permitindo igualmente o ajuste de seus respectivos volumes.</a:t>
            </a:r>
          </a:p>
          <a:p>
            <a:pPr algn="just">
              <a:lnSpc>
                <a:spcPts val="5599"/>
              </a:lnSpc>
            </a:pPr>
          </a:p>
        </p:txBody>
      </p:sp>
      <p:grpSp>
        <p:nvGrpSpPr>
          <p:cNvPr name="Group 6" id="6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749227" y="198802"/>
            <a:ext cx="9070030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MESA DE SOM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5311355" y="2857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76160" y="1696131"/>
            <a:ext cx="15916021" cy="807009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4808" y="0"/>
                  </a:moveTo>
                  <a:lnTo>
                    <a:pt x="4249918" y="0"/>
                  </a:lnTo>
                  <a:cubicBezTo>
                    <a:pt x="4256498" y="0"/>
                    <a:pt x="4262808" y="2614"/>
                    <a:pt x="4267460" y="7266"/>
                  </a:cubicBezTo>
                  <a:cubicBezTo>
                    <a:pt x="4272112" y="11918"/>
                    <a:pt x="4274726" y="18228"/>
                    <a:pt x="4274726" y="24808"/>
                  </a:cubicBezTo>
                  <a:lnTo>
                    <a:pt x="4274726" y="2142659"/>
                  </a:lnTo>
                  <a:cubicBezTo>
                    <a:pt x="4274726" y="2149239"/>
                    <a:pt x="4272112" y="2155548"/>
                    <a:pt x="4267460" y="2160201"/>
                  </a:cubicBezTo>
                  <a:cubicBezTo>
                    <a:pt x="4262808" y="2164853"/>
                    <a:pt x="4256498" y="2167467"/>
                    <a:pt x="4249918" y="2167467"/>
                  </a:cubicBezTo>
                  <a:lnTo>
                    <a:pt x="24808" y="2167467"/>
                  </a:lnTo>
                  <a:cubicBezTo>
                    <a:pt x="18228" y="2167467"/>
                    <a:pt x="11918" y="2164853"/>
                    <a:pt x="7266" y="2160201"/>
                  </a:cubicBezTo>
                  <a:cubicBezTo>
                    <a:pt x="2614" y="2155548"/>
                    <a:pt x="0" y="2149239"/>
                    <a:pt x="0" y="2142659"/>
                  </a:cubicBezTo>
                  <a:lnTo>
                    <a:pt x="0" y="24808"/>
                  </a:lnTo>
                  <a:cubicBezTo>
                    <a:pt x="0" y="18228"/>
                    <a:pt x="2614" y="11918"/>
                    <a:pt x="7266" y="7266"/>
                  </a:cubicBezTo>
                  <a:cubicBezTo>
                    <a:pt x="11918" y="2614"/>
                    <a:pt x="18228" y="0"/>
                    <a:pt x="24808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129706" y="2886379"/>
            <a:ext cx="14028589" cy="4908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599"/>
              </a:lnSpc>
            </a:pP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No qu</a:t>
            </a: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 concerne aos microfones, uma operação fundamental envolve o ajuste do volume e a equalização dos níveis de grave, médio e agudo. Em vozes mais agudas, pode-se reduzir os médios e agudos, adicionando um pouco de grave para equilibrar.</a:t>
            </a:r>
          </a:p>
          <a:p>
            <a:pPr algn="just">
              <a:lnSpc>
                <a:spcPts val="5599"/>
              </a:lnSpc>
            </a:pPr>
          </a:p>
        </p:txBody>
      </p:sp>
      <p:grpSp>
        <p:nvGrpSpPr>
          <p:cNvPr name="Group 6" id="6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749227" y="198802"/>
            <a:ext cx="9070030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MESA DE SOM 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5311355" y="2857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76160" y="1696131"/>
            <a:ext cx="15916021" cy="807009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4808" y="0"/>
                  </a:moveTo>
                  <a:lnTo>
                    <a:pt x="4249918" y="0"/>
                  </a:lnTo>
                  <a:cubicBezTo>
                    <a:pt x="4256498" y="0"/>
                    <a:pt x="4262808" y="2614"/>
                    <a:pt x="4267460" y="7266"/>
                  </a:cubicBezTo>
                  <a:cubicBezTo>
                    <a:pt x="4272112" y="11918"/>
                    <a:pt x="4274726" y="18228"/>
                    <a:pt x="4274726" y="24808"/>
                  </a:cubicBezTo>
                  <a:lnTo>
                    <a:pt x="4274726" y="2142659"/>
                  </a:lnTo>
                  <a:cubicBezTo>
                    <a:pt x="4274726" y="2149239"/>
                    <a:pt x="4272112" y="2155548"/>
                    <a:pt x="4267460" y="2160201"/>
                  </a:cubicBezTo>
                  <a:cubicBezTo>
                    <a:pt x="4262808" y="2164853"/>
                    <a:pt x="4256498" y="2167467"/>
                    <a:pt x="4249918" y="2167467"/>
                  </a:cubicBezTo>
                  <a:lnTo>
                    <a:pt x="24808" y="2167467"/>
                  </a:lnTo>
                  <a:cubicBezTo>
                    <a:pt x="18228" y="2167467"/>
                    <a:pt x="11918" y="2164853"/>
                    <a:pt x="7266" y="2160201"/>
                  </a:cubicBezTo>
                  <a:cubicBezTo>
                    <a:pt x="2614" y="2155548"/>
                    <a:pt x="0" y="2149239"/>
                    <a:pt x="0" y="2142659"/>
                  </a:cubicBezTo>
                  <a:lnTo>
                    <a:pt x="0" y="24808"/>
                  </a:lnTo>
                  <a:cubicBezTo>
                    <a:pt x="0" y="18228"/>
                    <a:pt x="2614" y="11918"/>
                    <a:pt x="7266" y="7266"/>
                  </a:cubicBezTo>
                  <a:cubicBezTo>
                    <a:pt x="11918" y="2614"/>
                    <a:pt x="18228" y="0"/>
                    <a:pt x="24808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129706" y="2886379"/>
            <a:ext cx="14028589" cy="561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599"/>
              </a:lnSpc>
            </a:pP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No qu</a:t>
            </a: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 tange à operação básica de som, esta se resume ao ajuste de volume e à equalização, adaptando-se à voz do orador. Por exemplo, se a voz for predominantemente grave, recomenda-se atenuar os graves para evitar o efeito "puff", causado pela oclusiva bilabial. </a:t>
            </a:r>
          </a:p>
          <a:p>
            <a:pPr algn="just">
              <a:lnSpc>
                <a:spcPts val="5599"/>
              </a:lnSpc>
            </a:pPr>
          </a:p>
          <a:p>
            <a:pPr algn="just">
              <a:lnSpc>
                <a:spcPts val="5599"/>
              </a:lnSpc>
            </a:pPr>
          </a:p>
        </p:txBody>
      </p:sp>
      <p:grpSp>
        <p:nvGrpSpPr>
          <p:cNvPr name="Group 6" id="6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749227" y="198802"/>
            <a:ext cx="9070030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MESA DE SOM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5311355" y="2857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76160" y="1696131"/>
            <a:ext cx="15916021" cy="807009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4808" y="0"/>
                  </a:moveTo>
                  <a:lnTo>
                    <a:pt x="4249918" y="0"/>
                  </a:lnTo>
                  <a:cubicBezTo>
                    <a:pt x="4256498" y="0"/>
                    <a:pt x="4262808" y="2614"/>
                    <a:pt x="4267460" y="7266"/>
                  </a:cubicBezTo>
                  <a:cubicBezTo>
                    <a:pt x="4272112" y="11918"/>
                    <a:pt x="4274726" y="18228"/>
                    <a:pt x="4274726" y="24808"/>
                  </a:cubicBezTo>
                  <a:lnTo>
                    <a:pt x="4274726" y="2142659"/>
                  </a:lnTo>
                  <a:cubicBezTo>
                    <a:pt x="4274726" y="2149239"/>
                    <a:pt x="4272112" y="2155548"/>
                    <a:pt x="4267460" y="2160201"/>
                  </a:cubicBezTo>
                  <a:cubicBezTo>
                    <a:pt x="4262808" y="2164853"/>
                    <a:pt x="4256498" y="2167467"/>
                    <a:pt x="4249918" y="2167467"/>
                  </a:cubicBezTo>
                  <a:lnTo>
                    <a:pt x="24808" y="2167467"/>
                  </a:lnTo>
                  <a:cubicBezTo>
                    <a:pt x="18228" y="2167467"/>
                    <a:pt x="11918" y="2164853"/>
                    <a:pt x="7266" y="2160201"/>
                  </a:cubicBezTo>
                  <a:cubicBezTo>
                    <a:pt x="2614" y="2155548"/>
                    <a:pt x="0" y="2149239"/>
                    <a:pt x="0" y="2142659"/>
                  </a:cubicBezTo>
                  <a:lnTo>
                    <a:pt x="0" y="24808"/>
                  </a:lnTo>
                  <a:cubicBezTo>
                    <a:pt x="0" y="18228"/>
                    <a:pt x="2614" y="11918"/>
                    <a:pt x="7266" y="7266"/>
                  </a:cubicBezTo>
                  <a:cubicBezTo>
                    <a:pt x="11918" y="2614"/>
                    <a:pt x="18228" y="0"/>
                    <a:pt x="24808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129706" y="3708400"/>
            <a:ext cx="14028589" cy="27940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599"/>
              </a:lnSpc>
            </a:pP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obj</a:t>
            </a: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etivo é sempre evitar a microfonia e a distorção. Portanto, a operação básica consiste em monitorar constantemente a equalização e o volume para prevenir a ocorrência de microfonia.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749227" y="198802"/>
            <a:ext cx="9070030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MESA DE SOM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5311355" y="2857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76160" y="1696131"/>
            <a:ext cx="15916021" cy="8070095"/>
            <a:chOff x="0" y="0"/>
            <a:chExt cx="4274726" cy="216746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74726" cy="2167467"/>
            </a:xfrm>
            <a:custGeom>
              <a:avLst/>
              <a:gdLst/>
              <a:ahLst/>
              <a:cxnLst/>
              <a:rect r="r" b="b" t="t" l="l"/>
              <a:pathLst>
                <a:path h="2167467" w="4274726">
                  <a:moveTo>
                    <a:pt x="24808" y="0"/>
                  </a:moveTo>
                  <a:lnTo>
                    <a:pt x="4249918" y="0"/>
                  </a:lnTo>
                  <a:cubicBezTo>
                    <a:pt x="4256498" y="0"/>
                    <a:pt x="4262808" y="2614"/>
                    <a:pt x="4267460" y="7266"/>
                  </a:cubicBezTo>
                  <a:cubicBezTo>
                    <a:pt x="4272112" y="11918"/>
                    <a:pt x="4274726" y="18228"/>
                    <a:pt x="4274726" y="24808"/>
                  </a:cubicBezTo>
                  <a:lnTo>
                    <a:pt x="4274726" y="2142659"/>
                  </a:lnTo>
                  <a:cubicBezTo>
                    <a:pt x="4274726" y="2149239"/>
                    <a:pt x="4272112" y="2155548"/>
                    <a:pt x="4267460" y="2160201"/>
                  </a:cubicBezTo>
                  <a:cubicBezTo>
                    <a:pt x="4262808" y="2164853"/>
                    <a:pt x="4256498" y="2167467"/>
                    <a:pt x="4249918" y="2167467"/>
                  </a:cubicBezTo>
                  <a:lnTo>
                    <a:pt x="24808" y="2167467"/>
                  </a:lnTo>
                  <a:cubicBezTo>
                    <a:pt x="18228" y="2167467"/>
                    <a:pt x="11918" y="2164853"/>
                    <a:pt x="7266" y="2160201"/>
                  </a:cubicBezTo>
                  <a:cubicBezTo>
                    <a:pt x="2614" y="2155548"/>
                    <a:pt x="0" y="2149239"/>
                    <a:pt x="0" y="2142659"/>
                  </a:cubicBezTo>
                  <a:lnTo>
                    <a:pt x="0" y="24808"/>
                  </a:lnTo>
                  <a:cubicBezTo>
                    <a:pt x="0" y="18228"/>
                    <a:pt x="2614" y="11918"/>
                    <a:pt x="7266" y="7266"/>
                  </a:cubicBezTo>
                  <a:cubicBezTo>
                    <a:pt x="11918" y="2614"/>
                    <a:pt x="18228" y="0"/>
                    <a:pt x="24808" y="0"/>
                  </a:cubicBezTo>
                  <a:close/>
                </a:path>
              </a:pathLst>
            </a:custGeom>
            <a:solidFill>
              <a:srgbClr val="E0B65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119876" y="2181529"/>
            <a:ext cx="14028589" cy="7023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599"/>
              </a:lnSpc>
            </a:pP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 projetor tem como função pr</a:t>
            </a: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imordial a projeção de imagens e vídeos, destinados à visualização pelo público. </a:t>
            </a:r>
          </a:p>
          <a:p>
            <a:pPr algn="just">
              <a:lnSpc>
                <a:spcPts val="5599"/>
              </a:lnSpc>
            </a:pPr>
          </a:p>
          <a:p>
            <a:pPr algn="just">
              <a:lnSpc>
                <a:spcPts val="5599"/>
              </a:lnSpc>
            </a:pPr>
            <a:r>
              <a:rPr lang="en-US" sz="3999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Para a ativação do Projetor, podem ser utilizados dois tipos de cabos comumente empregados na atualidade: o cabo VGA e o cabo HDMI, os quais permitem a conexão do computador ou notebook ao projetor. Embora alguns computadores e notebooks já disponham de transmissão via Wi-Fi.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-1068395" y="0"/>
            <a:ext cx="14705275" cy="1285622"/>
            <a:chOff x="0" y="0"/>
            <a:chExt cx="3872994" cy="3386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872994" cy="338600"/>
            </a:xfrm>
            <a:custGeom>
              <a:avLst/>
              <a:gdLst/>
              <a:ahLst/>
              <a:cxnLst/>
              <a:rect r="r" b="b" t="t" l="l"/>
              <a:pathLst>
                <a:path h="338600" w="3872994">
                  <a:moveTo>
                    <a:pt x="26850" y="0"/>
                  </a:moveTo>
                  <a:lnTo>
                    <a:pt x="3846144" y="0"/>
                  </a:lnTo>
                  <a:cubicBezTo>
                    <a:pt x="3860973" y="0"/>
                    <a:pt x="3872994" y="12021"/>
                    <a:pt x="3872994" y="26850"/>
                  </a:cubicBezTo>
                  <a:lnTo>
                    <a:pt x="3872994" y="311750"/>
                  </a:lnTo>
                  <a:cubicBezTo>
                    <a:pt x="3872994" y="326579"/>
                    <a:pt x="3860973" y="338600"/>
                    <a:pt x="3846144" y="338600"/>
                  </a:cubicBezTo>
                  <a:lnTo>
                    <a:pt x="26850" y="338600"/>
                  </a:lnTo>
                  <a:cubicBezTo>
                    <a:pt x="12021" y="338600"/>
                    <a:pt x="0" y="326579"/>
                    <a:pt x="0" y="311750"/>
                  </a:cubicBezTo>
                  <a:lnTo>
                    <a:pt x="0" y="26850"/>
                  </a:lnTo>
                  <a:cubicBezTo>
                    <a:pt x="0" y="12021"/>
                    <a:pt x="12021" y="0"/>
                    <a:pt x="268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3872994" cy="3767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749227" y="168147"/>
            <a:ext cx="9070030" cy="854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PROJETORES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5311355" y="28575"/>
            <a:ext cx="2948070" cy="1289781"/>
          </a:xfrm>
          <a:custGeom>
            <a:avLst/>
            <a:gdLst/>
            <a:ahLst/>
            <a:cxnLst/>
            <a:rect r="r" b="b" t="t" l="l"/>
            <a:pathLst>
              <a:path h="1289781" w="2948070">
                <a:moveTo>
                  <a:pt x="0" y="0"/>
                </a:moveTo>
                <a:lnTo>
                  <a:pt x="2948070" y="0"/>
                </a:lnTo>
                <a:lnTo>
                  <a:pt x="2948070" y="1289781"/>
                </a:lnTo>
                <a:lnTo>
                  <a:pt x="0" y="12897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DAGxBBvo0IE</dc:identifier>
  <dcterms:modified xsi:type="dcterms:W3CDTF">2011-08-01T06:04:30Z</dcterms:modified>
  <cp:revision>1</cp:revision>
  <dc:title>Cópia de Template - Viva com Saúde e Propósito</dc:title>
</cp:coreProperties>
</file>